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40" autoAdjust="0"/>
    <p:restoredTop sz="94660"/>
  </p:normalViewPr>
  <p:slideViewPr>
    <p:cSldViewPr snapToGrid="0" showGuides="1">
      <p:cViewPr varScale="1">
        <p:scale>
          <a:sx n="47" d="100"/>
          <a:sy n="47" d="100"/>
        </p:scale>
        <p:origin x="2024" y="40"/>
      </p:cViewPr>
      <p:guideLst>
        <p:guide orient="horz" pos="3936"/>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3078288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2208099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219981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414424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1805830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2052324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1924499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1995532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323269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367769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3CCDF6-37DE-471A-A306-21A011606507}" type="datetimeFigureOut">
              <a:rPr kumimoji="1" lang="ja-JP" altLang="en-US" smtClean="0"/>
              <a:t>2021/7/13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192390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53CCDF6-37DE-471A-A306-21A011606507}" type="datetimeFigureOut">
              <a:rPr kumimoji="1" lang="ja-JP" altLang="en-US" smtClean="0"/>
              <a:t>2021/7/13</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73A5B5A5-C557-46DA-98EB-C64FECC981F1}" type="slidenum">
              <a:rPr kumimoji="1" lang="ja-JP" altLang="en-US" smtClean="0"/>
              <a:t>‹#›</a:t>
            </a:fld>
            <a:endParaRPr kumimoji="1" lang="ja-JP" altLang="en-US"/>
          </a:p>
        </p:txBody>
      </p:sp>
    </p:spTree>
    <p:extLst>
      <p:ext uri="{BB962C8B-B14F-4D97-AF65-F5344CB8AC3E}">
        <p14:creationId xmlns:p14="http://schemas.microsoft.com/office/powerpoint/2010/main" val="25954601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caa.go.jp/policies/policy/food_labeling/information/pamphle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takahiro.arakane@littleworld.co.jp" TargetMode="External"/><Relationship Id="rId2" Type="http://schemas.openxmlformats.org/officeDocument/2006/relationships/hyperlink" Target="mailto:h.endo@littleworld.co.jp" TargetMode="External"/><Relationship Id="rId1" Type="http://schemas.openxmlformats.org/officeDocument/2006/relationships/slideLayout" Target="../slideLayouts/slideLayout2.xml"/><Relationship Id="rId4" Type="http://schemas.openxmlformats.org/officeDocument/2006/relationships/hyperlink" Target="mailto:m.hattori@littleworld.co.j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www.meti.go.jp/policy/recycle/main/data/pamphlet/pdf/pamphlet_mark_gimu.pdf" TargetMode="External"/><Relationship Id="rId3" Type="http://schemas.openxmlformats.org/officeDocument/2006/relationships/hyperlink" Target="https://www.caa.go.jp/policies/policy/food_labeling/foods_with_function_claims/" TargetMode="External"/><Relationship Id="rId7" Type="http://schemas.openxmlformats.org/officeDocument/2006/relationships/hyperlink" Target="https://www.caa.go.jp/policies/policy/food_labeling/food_labeling_act/assets/food_labeling_cms101_210317_10.pdf" TargetMode="External"/><Relationship Id="rId2" Type="http://schemas.openxmlformats.org/officeDocument/2006/relationships/hyperlink" Target="https://www.caa.go.jp/policies/policy/food_labeling/information/pamphlets/assets/02_h-foodlabelling_202011.pdf" TargetMode="External"/><Relationship Id="rId1" Type="http://schemas.openxmlformats.org/officeDocument/2006/relationships/slideLayout" Target="../slideLayouts/slideLayout2.xml"/><Relationship Id="rId6" Type="http://schemas.openxmlformats.org/officeDocument/2006/relationships/hyperlink" Target="https://www.caa.go.jp/policies/policy/food_labeling/food_labeling_act/assets/food_labeling_cms101_210317_12.pdf" TargetMode="External"/><Relationship Id="rId5" Type="http://schemas.openxmlformats.org/officeDocument/2006/relationships/hyperlink" Target="https://www.caa.go.jp/policies/policy/representation/fair_labeling/pdf/160630premiums_9.pdf" TargetMode="External"/><Relationship Id="rId4" Type="http://schemas.openxmlformats.org/officeDocument/2006/relationships/hyperlink" Target="https://www.caa.go.jp/policies/policy/representation/household_goods/guide/" TargetMode="External"/><Relationship Id="rId9" Type="http://schemas.openxmlformats.org/officeDocument/2006/relationships/hyperlink" Target="https://www.caa.go.jp/policies/policy/consumer_safety/other/product_liability_act_annota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8AE963F-061C-4970-87F8-789BB018B196}"/>
              </a:ext>
            </a:extLst>
          </p:cNvPr>
          <p:cNvSpPr txBox="1"/>
          <p:nvPr/>
        </p:nvSpPr>
        <p:spPr>
          <a:xfrm>
            <a:off x="576197" y="3167896"/>
            <a:ext cx="5649239" cy="2215991"/>
          </a:xfrm>
          <a:prstGeom prst="rect">
            <a:avLst/>
          </a:prstGeom>
          <a:noFill/>
        </p:spPr>
        <p:txBody>
          <a:bodyPr wrap="square" rtlCol="0">
            <a:spAutoFit/>
          </a:bodyPr>
          <a:lstStyle/>
          <a:p>
            <a:pPr algn="ctr"/>
            <a:r>
              <a:rPr lang="ja-JP" altLang="en-US" sz="2400" kern="100" dirty="0">
                <a:latin typeface="游明朝" panose="02020400000000000000" pitchFamily="18" charset="-128"/>
                <a:ea typeface="游明朝" panose="02020400000000000000" pitchFamily="18" charset="-128"/>
                <a:cs typeface="Times New Roman" panose="02020603050405020304" pitchFamily="18" charset="0"/>
              </a:rPr>
              <a:t>大丸松坂屋</a:t>
            </a:r>
            <a:endParaRPr lang="en-US" altLang="ja-JP" sz="2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オンライン</a:t>
            </a:r>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ショッピング事業</a:t>
            </a:r>
            <a:endParaRPr lang="en-US" altLang="ja-JP" sz="2400" kern="100" dirty="0">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en-US" sz="2400" kern="100" dirty="0">
                <a:effectLst/>
                <a:latin typeface="游明朝" panose="02020400000000000000" pitchFamily="18" charset="-128"/>
                <a:ea typeface="游明朝" panose="02020400000000000000" pitchFamily="18" charset="-128"/>
                <a:cs typeface="Times New Roman" panose="02020603050405020304" pitchFamily="18" charset="0"/>
              </a:rPr>
              <a:t>商品</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募集要領</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en-US" altLang="ja-JP" kern="100" dirty="0">
                <a:latin typeface="游明朝" panose="02020400000000000000" pitchFamily="18" charset="-128"/>
                <a:ea typeface="游明朝" panose="02020400000000000000" pitchFamily="18" charset="-128"/>
                <a:cs typeface="Times New Roman" panose="02020603050405020304" pitchFamily="18" charset="0"/>
              </a:rPr>
              <a:t>2021</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月</a:t>
            </a:r>
          </a:p>
          <a:p>
            <a:endParaRPr kumimoji="1" lang="ja-JP" altLang="en-US" dirty="0"/>
          </a:p>
        </p:txBody>
      </p:sp>
      <p:grpSp>
        <p:nvGrpSpPr>
          <p:cNvPr id="2" name="グループ化 1">
            <a:extLst>
              <a:ext uri="{FF2B5EF4-FFF2-40B4-BE49-F238E27FC236}">
                <a16:creationId xmlns:a16="http://schemas.microsoft.com/office/drawing/2014/main" id="{DC91A6E4-C9D0-48E2-BB34-442E16BF5DCD}"/>
              </a:ext>
            </a:extLst>
          </p:cNvPr>
          <p:cNvGrpSpPr/>
          <p:nvPr/>
        </p:nvGrpSpPr>
        <p:grpSpPr>
          <a:xfrm>
            <a:off x="2292807" y="8866981"/>
            <a:ext cx="2272385" cy="422405"/>
            <a:chOff x="2256630" y="8860631"/>
            <a:chExt cx="2272385" cy="422405"/>
          </a:xfrm>
        </p:grpSpPr>
        <p:pic>
          <p:nvPicPr>
            <p:cNvPr id="5" name="Picture 13">
              <a:extLst>
                <a:ext uri="{FF2B5EF4-FFF2-40B4-BE49-F238E27FC236}">
                  <a16:creationId xmlns:a16="http://schemas.microsoft.com/office/drawing/2014/main" id="{A0571815-68CC-4617-89B9-D00B579A9A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6630" y="8885584"/>
              <a:ext cx="345399" cy="372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a:extLst>
                <a:ext uri="{FF2B5EF4-FFF2-40B4-BE49-F238E27FC236}">
                  <a16:creationId xmlns:a16="http://schemas.microsoft.com/office/drawing/2014/main" id="{974AE191-E0B9-456D-8DE9-B0EE6F272100}"/>
                </a:ext>
              </a:extLst>
            </p:cNvPr>
            <p:cNvSpPr txBox="1">
              <a:spLocks noChangeArrowheads="1"/>
            </p:cNvSpPr>
            <p:nvPr/>
          </p:nvSpPr>
          <p:spPr bwMode="auto">
            <a:xfrm>
              <a:off x="2536949" y="8860631"/>
              <a:ext cx="1992066" cy="4224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72000" tIns="72000" rIns="72000" bIns="72000">
              <a:spAutoFit/>
            </a:bodyPr>
            <a:lstStyle>
              <a:defPPr>
                <a:defRPr lang="ja-JP"/>
              </a:defPPr>
              <a:lvl1pPr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1pPr>
              <a:lvl2pPr marL="4572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2pPr>
              <a:lvl3pPr marL="9144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3pPr>
              <a:lvl4pPr marL="13716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4pPr>
              <a:lvl5pPr marL="18288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9pPr>
            </a:lstStyle>
            <a:p>
              <a:pPr algn="ctr" eaLnBrk="1" hangingPunct="1"/>
              <a:r>
                <a:rPr lang="ja-JP" altLang="en-US" sz="1800" dirty="0">
                  <a:latin typeface="Times New Roman" panose="02020603050405020304" pitchFamily="18" charset="0"/>
                  <a:ea typeface="HGP創英角ｺﾞｼｯｸUB" panose="020B0900000000000000" pitchFamily="50" charset="-128"/>
                </a:rPr>
                <a:t>全国商工会連合会</a:t>
              </a:r>
            </a:p>
          </p:txBody>
        </p:sp>
      </p:grpSp>
    </p:spTree>
    <p:extLst>
      <p:ext uri="{BB962C8B-B14F-4D97-AF65-F5344CB8AC3E}">
        <p14:creationId xmlns:p14="http://schemas.microsoft.com/office/powerpoint/2010/main" val="1608543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5976000" cy="7940635"/>
          </a:xfrm>
          <a:prstGeom prst="rect">
            <a:avLst/>
          </a:prstGeom>
          <a:noFill/>
        </p:spPr>
        <p:txBody>
          <a:bodyPr wrap="square">
            <a:spAutoFit/>
          </a:bodyPr>
          <a:lstStyle/>
          <a:p>
            <a:pPr algn="just"/>
            <a:r>
              <a:rPr lang="ja-JP" altLang="en-US" kern="100" dirty="0">
                <a:effectLst/>
                <a:latin typeface="Yu Gothic Medium" panose="020B0500000000000000" pitchFamily="50" charset="-128"/>
                <a:ea typeface="Yu Gothic Medium" panose="020B0500000000000000" pitchFamily="50" charset="-128"/>
                <a:cs typeface="Times New Roman" panose="02020603050405020304" pitchFamily="18" charset="0"/>
              </a:rPr>
              <a:t>１．</a:t>
            </a:r>
            <a:r>
              <a:rPr lang="ja-JP" altLang="ja-JP" kern="100" dirty="0">
                <a:effectLst/>
                <a:latin typeface="Yu Gothic Medium" panose="020B0500000000000000" pitchFamily="50" charset="-128"/>
                <a:ea typeface="Yu Gothic Medium" panose="020B0500000000000000" pitchFamily="50" charset="-128"/>
                <a:cs typeface="Times New Roman" panose="02020603050405020304" pitchFamily="18" charset="0"/>
              </a:rPr>
              <a:t>実施概要</a:t>
            </a:r>
            <a:endParaRPr lang="en-US" altLang="ja-JP" kern="100" dirty="0">
              <a:effectLst/>
              <a:latin typeface="Yu Gothic Medium" panose="020B0500000000000000" pitchFamily="50" charset="-128"/>
              <a:ea typeface="Yu Gothic Medium" panose="020B0500000000000000" pitchFamily="50" charset="-128"/>
              <a:cs typeface="Times New Roman" panose="02020603050405020304" pitchFamily="18" charset="0"/>
            </a:endParaRPr>
          </a:p>
          <a:p>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①　実施名称</a:t>
            </a:r>
          </a:p>
          <a:p>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大丸松坂屋</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オンライン</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ショッピング</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事業</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②　販売期間</a:t>
            </a:r>
          </a:p>
          <a:p>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2021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23</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木</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p>
          <a:p>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③　実施目的</a:t>
            </a: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新型コロナウイルスの影響が長期化し、</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地域</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経済</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が疲弊している中、全国商工</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会連合会は、中小・小規模事業者等</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（以下、事業者）</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の経済回復</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へ</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向けた</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施策</a:t>
            </a:r>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spc="-3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の一環として、</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事業者が開発した商品の</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PR</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、新たな販路の獲得等を行うことを</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目的に、大丸松坂屋百貨店と連携を図り、大丸松坂屋オンライン</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ショッピング</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サイト内</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に</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特設ページ</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を</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設置</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し、販売</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会</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を実施</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いた</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します。</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また、</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お歳暮時期</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の実施</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と「ギフト」</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を特集する</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ことで、</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販路</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拡大</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の機会を</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最</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p>
          <a:p>
            <a:pPr algn="just"/>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大化</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することを目指します。</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エントリー対象者</a:t>
            </a:r>
          </a:p>
          <a:p>
            <a:pPr indent="133350" algn="just"/>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全国の中小・小規模事業者</a:t>
            </a: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⑤　商品対象</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・食品</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次産品（果物・野菜、魚介・水産品、肉類・卵、米など）</a:t>
            </a:r>
          </a:p>
          <a:p>
            <a:pPr algn="just"/>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加工品（加工食品、調味料、スイーツ、飲料・酒類など）</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⑥　募集期間</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2021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（火</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spc="-15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（金）</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00</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まで</a:t>
            </a: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⑦　申込費用</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無料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⑧　エントリー制限</a:t>
            </a:r>
          </a:p>
          <a:p>
            <a:pPr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200</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商品限</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定</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（先着</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順</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社</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につき</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商品まで</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エントリー</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可</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※先着順のため上限数に達した場合、期間内でも前倒しで募集</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を</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終了いたしま</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すのでご注意ください</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大丸松坂屋の意向により、個別にエントリー商品数が変わる場合があります。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4A79E368-BAC2-4069-84FE-5DCEDE190795}"/>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１</a:t>
            </a:r>
          </a:p>
        </p:txBody>
      </p:sp>
      <p:cxnSp>
        <p:nvCxnSpPr>
          <p:cNvPr id="12" name="直線コネクタ 11">
            <a:extLst>
              <a:ext uri="{FF2B5EF4-FFF2-40B4-BE49-F238E27FC236}">
                <a16:creationId xmlns:a16="http://schemas.microsoft.com/office/drawing/2014/main" id="{44C648D5-5D7D-44AB-921E-A4B43D8F5215}"/>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AF728096-22D1-45D2-8F51-19F13BF414BF}"/>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B1B70A3-95EA-4C5A-A193-07361B3D94E7}"/>
              </a:ext>
            </a:extLst>
          </p:cNvPr>
          <p:cNvSpPr txBox="1"/>
          <p:nvPr/>
        </p:nvSpPr>
        <p:spPr>
          <a:xfrm>
            <a:off x="804316" y="5759450"/>
            <a:ext cx="5650906" cy="553998"/>
          </a:xfrm>
          <a:prstGeom prst="rect">
            <a:avLst/>
          </a:prstGeom>
          <a:noFill/>
        </p:spPr>
        <p:txBody>
          <a:bodyPr wrap="none" rtlCol="0">
            <a:spAutoFit/>
          </a:bodyPr>
          <a:lstStyle/>
          <a:p>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・非食品</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衣料品、服飾雑貨、テーブルウェア、キッチン用品、その他雑貨等</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1109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63463" y="597961"/>
            <a:ext cx="6394537" cy="9048631"/>
          </a:xfrm>
          <a:prstGeom prst="rect">
            <a:avLst/>
          </a:prstGeom>
          <a:noFill/>
        </p:spPr>
        <p:txBody>
          <a:bodyPr wrap="square">
            <a:spAutoFit/>
          </a:bodyPr>
          <a:lstStyle/>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⑨　応募資格</a:t>
            </a:r>
            <a:endParaRPr lang="en-US" altLang="ja-JP" sz="1200" dirty="0">
              <a:latin typeface="游明朝" panose="02020400000000000000" pitchFamily="18" charset="-128"/>
              <a:ea typeface="游明朝" panose="02020400000000000000" pitchFamily="18" charset="-128"/>
              <a:cs typeface="ＭＳ Ｐゴシック" panose="020B0600070205080204" pitchFamily="50" charset="-128"/>
            </a:endParaRPr>
          </a:p>
          <a:p>
            <a:pPr algn="just"/>
            <a:r>
              <a:rPr lang="ja-JP" altLang="en-US" sz="1200" dirty="0">
                <a:effectLst/>
                <a:latin typeface="游明朝" panose="02020400000000000000" pitchFamily="18" charset="-128"/>
                <a:ea typeface="游明朝" panose="02020400000000000000" pitchFamily="18" charset="-128"/>
                <a:cs typeface="ＭＳ Ｐゴシック" panose="020B0600070205080204" pitchFamily="50" charset="-128"/>
              </a:rPr>
              <a:t>　　・自社で商品を製造・開発、または、販売している中小・小規模事業者であること。</a:t>
            </a:r>
            <a:endParaRPr lang="en-US" altLang="ja-JP" sz="1200" kern="1200" dirty="0">
              <a:solidFill>
                <a:srgbClr val="000000"/>
              </a:solidFill>
              <a:effectLst/>
              <a:latin typeface="游明朝" panose="02020400000000000000" pitchFamily="18" charset="-128"/>
              <a:ea typeface="游明朝" panose="02020400000000000000" pitchFamily="18" charset="-128"/>
            </a:endParaRPr>
          </a:p>
          <a:p>
            <a:pPr algn="just"/>
            <a:endParaRPr lang="ja-JP"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r>
              <a:rPr lang="ja-JP" altLang="ja-JP" sz="1200" kern="1200" dirty="0">
                <a:solidFill>
                  <a:srgbClr val="000000"/>
                </a:solidFill>
                <a:effectLst/>
                <a:latin typeface="游明朝" panose="02020400000000000000" pitchFamily="18" charset="-128"/>
                <a:ea typeface="游明朝" panose="02020400000000000000" pitchFamily="18" charset="-128"/>
              </a:rPr>
              <a:t>　</a:t>
            </a:r>
            <a:r>
              <a:rPr lang="en-US" altLang="ja-JP" sz="1200" kern="1200" dirty="0">
                <a:solidFill>
                  <a:srgbClr val="000000"/>
                </a:solidFill>
                <a:effectLst/>
                <a:latin typeface="游明朝" panose="02020400000000000000" pitchFamily="18" charset="-128"/>
                <a:ea typeface="游明朝" panose="02020400000000000000" pitchFamily="18" charset="-128"/>
              </a:rPr>
              <a:t>    </a:t>
            </a:r>
            <a:r>
              <a:rPr lang="ja-JP" altLang="ja-JP" sz="1200" kern="1200" dirty="0">
                <a:solidFill>
                  <a:srgbClr val="000000"/>
                </a:solidFill>
                <a:effectLst/>
                <a:latin typeface="游明朝" panose="02020400000000000000" pitchFamily="18" charset="-128"/>
                <a:ea typeface="游明朝" panose="02020400000000000000" pitchFamily="18" charset="-128"/>
              </a:rPr>
              <a:t>・「より良い商品を作りたい」という</a:t>
            </a:r>
            <a:r>
              <a:rPr lang="ja-JP" altLang="en-US" sz="1200" dirty="0">
                <a:solidFill>
                  <a:srgbClr val="000000"/>
                </a:solidFill>
                <a:latin typeface="游明朝" panose="02020400000000000000" pitchFamily="18" charset="-128"/>
                <a:ea typeface="游明朝" panose="02020400000000000000" pitchFamily="18" charset="-128"/>
              </a:rPr>
              <a:t>熱意</a:t>
            </a:r>
            <a:r>
              <a:rPr lang="ja-JP" altLang="ja-JP" sz="1200" kern="1200" dirty="0">
                <a:solidFill>
                  <a:srgbClr val="000000"/>
                </a:solidFill>
                <a:effectLst/>
                <a:latin typeface="游明朝" panose="02020400000000000000" pitchFamily="18" charset="-128"/>
                <a:ea typeface="游明朝" panose="02020400000000000000" pitchFamily="18" charset="-128"/>
              </a:rPr>
              <a:t>を持ち、課題に積極的に</a:t>
            </a:r>
            <a:endParaRPr lang="en-US" altLang="ja-JP" sz="1200" kern="1200" dirty="0">
              <a:solidFill>
                <a:srgbClr val="000000"/>
              </a:solidFill>
              <a:effectLst/>
              <a:latin typeface="游明朝" panose="02020400000000000000" pitchFamily="18" charset="-128"/>
              <a:ea typeface="游明朝" panose="02020400000000000000" pitchFamily="18" charset="-128"/>
            </a:endParaRPr>
          </a:p>
          <a:p>
            <a:pPr algn="just"/>
            <a:r>
              <a:rPr lang="en-US" altLang="ja-JP" sz="1200" dirty="0">
                <a:solidFill>
                  <a:srgbClr val="000000"/>
                </a:solidFill>
                <a:latin typeface="游明朝" panose="02020400000000000000" pitchFamily="18" charset="-128"/>
                <a:ea typeface="游明朝" panose="02020400000000000000" pitchFamily="18" charset="-128"/>
              </a:rPr>
              <a:t>            </a:t>
            </a:r>
            <a:r>
              <a:rPr lang="ja-JP" altLang="ja-JP" sz="1200" kern="1200" dirty="0">
                <a:solidFill>
                  <a:srgbClr val="000000"/>
                </a:solidFill>
                <a:effectLst/>
                <a:latin typeface="游明朝" panose="02020400000000000000" pitchFamily="18" charset="-128"/>
                <a:ea typeface="游明朝" panose="02020400000000000000" pitchFamily="18" charset="-128"/>
              </a:rPr>
              <a:t>取組む意欲的な事業者であること</a:t>
            </a:r>
            <a:r>
              <a:rPr lang="ja-JP" altLang="en-US" sz="1200" kern="1200" dirty="0">
                <a:solidFill>
                  <a:srgbClr val="000000"/>
                </a:solidFill>
                <a:effectLst/>
                <a:latin typeface="游明朝" panose="02020400000000000000" pitchFamily="18" charset="-128"/>
                <a:ea typeface="游明朝" panose="02020400000000000000" pitchFamily="18" charset="-128"/>
              </a:rPr>
              <a:t>。</a:t>
            </a:r>
            <a:endParaRPr lang="en-US" altLang="ja-JP" sz="1200" kern="1200" dirty="0">
              <a:solidFill>
                <a:srgbClr val="000000"/>
              </a:solidFill>
              <a:effectLst/>
              <a:latin typeface="游明朝" panose="02020400000000000000" pitchFamily="18" charset="-128"/>
              <a:ea typeface="游明朝" panose="02020400000000000000" pitchFamily="18" charset="-128"/>
            </a:endParaRPr>
          </a:p>
          <a:p>
            <a:pPr marL="266700" indent="-266700" algn="just"/>
            <a:r>
              <a:rPr lang="ja-JP" altLang="en-US" sz="1200" spc="-150" dirty="0">
                <a:solidFill>
                  <a:srgbClr val="000000"/>
                </a:solidFill>
                <a:latin typeface="游明朝" panose="02020400000000000000" pitchFamily="18" charset="-128"/>
                <a:ea typeface="游明朝" panose="02020400000000000000" pitchFamily="18" charset="-128"/>
              </a:rPr>
              <a:t>　　 </a:t>
            </a:r>
            <a:endParaRPr lang="en-US" altLang="ja-JP" sz="1200" spc="-150" dirty="0">
              <a:solidFill>
                <a:srgbClr val="000000"/>
              </a:solidFill>
              <a:latin typeface="游明朝" panose="02020400000000000000" pitchFamily="18" charset="-128"/>
              <a:ea typeface="游明朝" panose="02020400000000000000" pitchFamily="18" charset="-128"/>
            </a:endParaRPr>
          </a:p>
          <a:p>
            <a:pPr marL="266700" indent="-266700" algn="just"/>
            <a:r>
              <a:rPr lang="en-US" altLang="ja-JP" sz="1200" spc="-150" dirty="0">
                <a:solidFill>
                  <a:srgbClr val="000000"/>
                </a:solidFill>
                <a:latin typeface="游明朝" panose="02020400000000000000" pitchFamily="18" charset="-128"/>
                <a:ea typeface="游明朝" panose="02020400000000000000" pitchFamily="18" charset="-128"/>
              </a:rPr>
              <a:t>               </a:t>
            </a:r>
            <a:r>
              <a:rPr lang="ja-JP" altLang="en-US" sz="1200" spc="-150" dirty="0">
                <a:solidFill>
                  <a:srgbClr val="000000"/>
                </a:solidFill>
                <a:latin typeface="游明朝" panose="02020400000000000000" pitchFamily="18" charset="-128"/>
                <a:ea typeface="游明朝" panose="02020400000000000000" pitchFamily="18" charset="-128"/>
              </a:rPr>
              <a:t>・大丸松坂屋（及び専門家）が求めるギフト仕様への</a:t>
            </a:r>
            <a:r>
              <a:rPr lang="ja-JP" altLang="ja-JP" sz="1200" kern="1200" spc="-150" dirty="0">
                <a:solidFill>
                  <a:srgbClr val="000000"/>
                </a:solidFill>
                <a:effectLst/>
                <a:latin typeface="游明朝" panose="02020400000000000000" pitchFamily="18" charset="-128"/>
                <a:ea typeface="游明朝" panose="02020400000000000000" pitchFamily="18" charset="-128"/>
              </a:rPr>
              <a:t>変更</a:t>
            </a:r>
            <a:r>
              <a:rPr lang="ja-JP" altLang="en-US" sz="1200" kern="1200" spc="-150" dirty="0">
                <a:solidFill>
                  <a:srgbClr val="000000"/>
                </a:solidFill>
                <a:effectLst/>
                <a:latin typeface="游明朝" panose="02020400000000000000" pitchFamily="18" charset="-128"/>
                <a:ea typeface="游明朝" panose="02020400000000000000" pitchFamily="18" charset="-128"/>
              </a:rPr>
              <a:t>に対し、柔軟な対応が可能であること。</a:t>
            </a:r>
            <a:endParaRPr lang="en-US" altLang="ja-JP" sz="1200" kern="1200" spc="-150" dirty="0">
              <a:solidFill>
                <a:srgbClr val="FF0000"/>
              </a:solidFill>
              <a:effectLst/>
              <a:latin typeface="游明朝" panose="02020400000000000000" pitchFamily="18" charset="-128"/>
              <a:ea typeface="游明朝" panose="02020400000000000000" pitchFamily="18" charset="-128"/>
            </a:endParaRPr>
          </a:p>
          <a:p>
            <a:pPr marL="266700" indent="-266700" algn="just"/>
            <a:endParaRPr lang="ja-JP"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r>
              <a:rPr lang="ja-JP" altLang="ja-JP" sz="1200" kern="1200" dirty="0">
                <a:solidFill>
                  <a:srgbClr val="000000"/>
                </a:solidFill>
                <a:effectLst/>
                <a:latin typeface="游明朝" panose="02020400000000000000" pitchFamily="18" charset="-128"/>
                <a:ea typeface="游明朝" panose="02020400000000000000" pitchFamily="18" charset="-128"/>
              </a:rPr>
              <a:t>　</a:t>
            </a:r>
            <a:r>
              <a:rPr lang="en-US" altLang="ja-JP" sz="1200" kern="1200" dirty="0">
                <a:solidFill>
                  <a:srgbClr val="000000"/>
                </a:solidFill>
                <a:effectLst/>
                <a:latin typeface="游明朝" panose="02020400000000000000" pitchFamily="18" charset="-128"/>
                <a:ea typeface="游明朝" panose="02020400000000000000" pitchFamily="18" charset="-128"/>
              </a:rPr>
              <a:t>    </a:t>
            </a:r>
            <a:r>
              <a:rPr lang="ja-JP" altLang="ja-JP" sz="1200" kern="1200" dirty="0">
                <a:solidFill>
                  <a:srgbClr val="000000"/>
                </a:solidFill>
                <a:effectLst/>
                <a:latin typeface="游明朝" panose="02020400000000000000" pitchFamily="18" charset="-128"/>
                <a:ea typeface="游明朝" panose="02020400000000000000" pitchFamily="18" charset="-128"/>
              </a:rPr>
              <a:t>・販売価格は</a:t>
            </a:r>
            <a:r>
              <a:rPr lang="en-US" altLang="ja-JP" sz="1200" kern="1200" dirty="0">
                <a:solidFill>
                  <a:srgbClr val="000000"/>
                </a:solidFill>
                <a:effectLst/>
                <a:latin typeface="游明朝" panose="02020400000000000000" pitchFamily="18" charset="-128"/>
                <a:ea typeface="游明朝" panose="02020400000000000000" pitchFamily="18" charset="-128"/>
              </a:rPr>
              <a:t>3,240</a:t>
            </a:r>
            <a:r>
              <a:rPr lang="ja-JP" altLang="ja-JP" sz="1200" kern="1200" dirty="0">
                <a:solidFill>
                  <a:srgbClr val="000000"/>
                </a:solidFill>
                <a:effectLst/>
                <a:latin typeface="游明朝" panose="02020400000000000000" pitchFamily="18" charset="-128"/>
                <a:ea typeface="游明朝" panose="02020400000000000000" pitchFamily="18" charset="-128"/>
              </a:rPr>
              <a:t>円以上で設定すること（送料込、税込）</a:t>
            </a:r>
            <a:r>
              <a:rPr lang="ja-JP" altLang="en-US" sz="1200" kern="1200" dirty="0">
                <a:solidFill>
                  <a:srgbClr val="000000"/>
                </a:solidFill>
                <a:effectLst/>
                <a:latin typeface="游明朝" panose="02020400000000000000" pitchFamily="18" charset="-128"/>
                <a:ea typeface="游明朝" panose="02020400000000000000" pitchFamily="18" charset="-128"/>
              </a:rPr>
              <a:t>。</a:t>
            </a:r>
            <a:r>
              <a:rPr lang="ja-JP" altLang="ja-JP" sz="1200" kern="1200" dirty="0">
                <a:solidFill>
                  <a:srgbClr val="000000"/>
                </a:solidFill>
                <a:effectLst/>
                <a:latin typeface="游明朝" panose="02020400000000000000" pitchFamily="18" charset="-128"/>
                <a:ea typeface="游明朝" panose="02020400000000000000" pitchFamily="18" charset="-128"/>
              </a:rPr>
              <a:t>　</a:t>
            </a:r>
            <a:endParaRPr lang="en-US" altLang="ja-JP" sz="1200" kern="1200" dirty="0">
              <a:solidFill>
                <a:srgbClr val="000000"/>
              </a:solidFill>
              <a:effectLst/>
              <a:latin typeface="游明朝" panose="02020400000000000000" pitchFamily="18" charset="-128"/>
              <a:ea typeface="游明朝" panose="02020400000000000000" pitchFamily="18" charset="-128"/>
            </a:endParaRPr>
          </a:p>
          <a:p>
            <a:pPr algn="just"/>
            <a:endParaRPr lang="ja-JP"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r>
              <a:rPr lang="ja-JP" altLang="ja-JP" sz="1200" kern="1200" dirty="0">
                <a:solidFill>
                  <a:srgbClr val="000000"/>
                </a:solidFill>
                <a:effectLst/>
                <a:latin typeface="游明朝" panose="02020400000000000000" pitchFamily="18" charset="-128"/>
                <a:ea typeface="游明朝" panose="02020400000000000000" pitchFamily="18" charset="-128"/>
              </a:rPr>
              <a:t>　</a:t>
            </a:r>
            <a:r>
              <a:rPr lang="en-US" altLang="ja-JP" sz="1200" kern="1200" dirty="0">
                <a:solidFill>
                  <a:srgbClr val="000000"/>
                </a:solidFill>
                <a:effectLst/>
                <a:latin typeface="游明朝" panose="02020400000000000000" pitchFamily="18" charset="-128"/>
                <a:ea typeface="游明朝" panose="02020400000000000000" pitchFamily="18" charset="-128"/>
              </a:rPr>
              <a:t>    </a:t>
            </a:r>
            <a:r>
              <a:rPr lang="ja-JP" altLang="ja-JP" sz="1200" kern="1200" dirty="0">
                <a:solidFill>
                  <a:srgbClr val="000000"/>
                </a:solidFill>
                <a:effectLst/>
                <a:latin typeface="游明朝" panose="02020400000000000000" pitchFamily="18" charset="-128"/>
                <a:ea typeface="游明朝" panose="02020400000000000000" pitchFamily="18" charset="-128"/>
              </a:rPr>
              <a:t>・審査用</a:t>
            </a:r>
            <a:r>
              <a:rPr lang="ja-JP" altLang="en-US" sz="1200" kern="1200" dirty="0">
                <a:effectLst/>
                <a:latin typeface="游明朝" panose="02020400000000000000" pitchFamily="18" charset="-128"/>
                <a:ea typeface="游明朝" panose="02020400000000000000" pitchFamily="18" charset="-128"/>
              </a:rPr>
              <a:t>ならびに</a:t>
            </a:r>
            <a:r>
              <a:rPr lang="ja-JP" altLang="ja-JP" sz="1200" kern="1200" dirty="0">
                <a:effectLst/>
                <a:latin typeface="游明朝" panose="02020400000000000000" pitchFamily="18" charset="-128"/>
                <a:ea typeface="游明朝" panose="02020400000000000000" pitchFamily="18" charset="-128"/>
              </a:rPr>
              <a:t>撮影用のサンプル商品を提供</a:t>
            </a:r>
            <a:r>
              <a:rPr lang="ja-JP" altLang="en-US" sz="1200" kern="1200" dirty="0">
                <a:effectLst/>
                <a:latin typeface="游明朝" panose="02020400000000000000" pitchFamily="18" charset="-128"/>
                <a:ea typeface="游明朝" panose="02020400000000000000" pitchFamily="18" charset="-128"/>
              </a:rPr>
              <a:t>可能である</a:t>
            </a:r>
            <a:r>
              <a:rPr lang="ja-JP" altLang="ja-JP" sz="1200" kern="1200" dirty="0">
                <a:solidFill>
                  <a:srgbClr val="000000"/>
                </a:solidFill>
                <a:effectLst/>
                <a:latin typeface="游明朝" panose="02020400000000000000" pitchFamily="18" charset="-128"/>
                <a:ea typeface="游明朝" panose="02020400000000000000" pitchFamily="18" charset="-128"/>
              </a:rPr>
              <a:t>こと</a:t>
            </a:r>
            <a:r>
              <a:rPr lang="ja-JP" altLang="en-US" sz="1200" kern="1200" dirty="0">
                <a:solidFill>
                  <a:srgbClr val="000000"/>
                </a:solidFill>
                <a:effectLst/>
                <a:latin typeface="游明朝" panose="02020400000000000000" pitchFamily="18" charset="-128"/>
                <a:ea typeface="游明朝" panose="02020400000000000000" pitchFamily="18" charset="-128"/>
              </a:rPr>
              <a:t>。</a:t>
            </a:r>
            <a:endParaRPr lang="en-US" altLang="ja-JP" sz="1200" kern="1200" dirty="0">
              <a:solidFill>
                <a:srgbClr val="000000"/>
              </a:solidFill>
              <a:effectLst/>
              <a:latin typeface="游明朝" panose="02020400000000000000" pitchFamily="18" charset="-128"/>
              <a:ea typeface="游明朝" panose="02020400000000000000" pitchFamily="18" charset="-128"/>
            </a:endParaRPr>
          </a:p>
          <a:p>
            <a:pPr algn="just"/>
            <a:r>
              <a:rPr lang="ja-JP" altLang="en-US" sz="1200" dirty="0">
                <a:solidFill>
                  <a:srgbClr val="000000"/>
                </a:solidFill>
                <a:latin typeface="游明朝" panose="02020400000000000000" pitchFamily="18" charset="-128"/>
                <a:ea typeface="游明朝" panose="02020400000000000000" pitchFamily="18" charset="-128"/>
              </a:rPr>
              <a:t>　　</a:t>
            </a:r>
            <a:endParaRPr lang="en-US" altLang="ja-JP" sz="1200" dirty="0">
              <a:solidFill>
                <a:srgbClr val="000000"/>
              </a:solidFill>
              <a:latin typeface="游明朝" panose="02020400000000000000" pitchFamily="18" charset="-128"/>
              <a:ea typeface="游明朝" panose="02020400000000000000" pitchFamily="18" charset="-128"/>
            </a:endParaRPr>
          </a:p>
          <a:p>
            <a:pPr algn="just"/>
            <a:r>
              <a:rPr lang="ja-JP" altLang="en-US" sz="1200" kern="1200" dirty="0">
                <a:solidFill>
                  <a:srgbClr val="000000"/>
                </a:solidFill>
                <a:effectLst/>
                <a:latin typeface="游明朝" panose="02020400000000000000" pitchFamily="18" charset="-128"/>
                <a:ea typeface="游明朝" panose="02020400000000000000" pitchFamily="18" charset="-128"/>
              </a:rPr>
              <a:t>　　</a:t>
            </a:r>
            <a:r>
              <a:rPr lang="ja-JP" altLang="en-US" sz="1200" kern="1200" dirty="0">
                <a:effectLst/>
                <a:latin typeface="游明朝" panose="02020400000000000000" pitchFamily="18" charset="-128"/>
                <a:ea typeface="游明朝" panose="02020400000000000000" pitchFamily="18" charset="-128"/>
              </a:rPr>
              <a:t>・</a:t>
            </a:r>
            <a:r>
              <a:rPr lang="en-US" altLang="ja-JP" sz="1200" kern="1200" dirty="0">
                <a:effectLst/>
                <a:latin typeface="游明朝" panose="02020400000000000000" pitchFamily="18" charset="-128"/>
                <a:ea typeface="游明朝" panose="02020400000000000000" pitchFamily="18" charset="-128"/>
              </a:rPr>
              <a:t>SNS</a:t>
            </a:r>
            <a:r>
              <a:rPr lang="ja-JP" altLang="en-US" sz="1200" kern="1200" dirty="0">
                <a:effectLst/>
                <a:latin typeface="游明朝" panose="02020400000000000000" pitchFamily="18" charset="-128"/>
                <a:ea typeface="游明朝" panose="02020400000000000000" pitchFamily="18" charset="-128"/>
              </a:rPr>
              <a:t>活用セミナ</a:t>
            </a:r>
            <a:r>
              <a:rPr lang="ja-JP" altLang="en-US" sz="1200" dirty="0">
                <a:latin typeface="游明朝" panose="02020400000000000000" pitchFamily="18" charset="-128"/>
                <a:ea typeface="游明朝" panose="02020400000000000000" pitchFamily="18" charset="-128"/>
              </a:rPr>
              <a:t>ーへ参加可能であること。</a:t>
            </a:r>
            <a:endParaRPr lang="en-US" altLang="ja-JP" sz="1200" kern="1200" dirty="0">
              <a:effectLst/>
              <a:latin typeface="游明朝" panose="02020400000000000000" pitchFamily="18" charset="-128"/>
              <a:ea typeface="游明朝" panose="02020400000000000000" pitchFamily="18" charset="-128"/>
            </a:endParaRPr>
          </a:p>
          <a:p>
            <a:pPr algn="just"/>
            <a:endParaRPr lang="en-US" altLang="ja-JP" sz="1200" dirty="0">
              <a:solidFill>
                <a:srgbClr val="000000"/>
              </a:solidFill>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solidFill>
                <a:srgbClr val="000000"/>
              </a:solidFill>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solidFill>
                <a:srgbClr val="000000"/>
              </a:solidFill>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en-US" altLang="ja-JP" sz="1200" dirty="0">
              <a:effectLst/>
              <a:latin typeface="游明朝" panose="02020400000000000000" pitchFamily="18" charset="-128"/>
              <a:ea typeface="游明朝" panose="02020400000000000000" pitchFamily="18" charset="-128"/>
              <a:cs typeface="ＭＳ Ｐゴシック" panose="020B0600070205080204" pitchFamily="50" charset="-128"/>
            </a:endParaRPr>
          </a:p>
          <a:p>
            <a:pPr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⑩</a:t>
            </a:r>
            <a:r>
              <a:rPr lang="en-US" altLang="ja-JP" sz="1400" kern="100" spc="-15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SNS</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活用</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セミナー参加</a:t>
            </a:r>
          </a:p>
          <a:p>
            <a:pPr algn="just"/>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EC</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化支援の一環として、</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採用された事業者はセミナー</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への参加が必須となります。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下記</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いずれか</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の日にち</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にご参加</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ください</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詳しくは別添「</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LINE</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セミナーのご案内」</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を</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ご確認ください。</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266700" algn="just"/>
            <a:r>
              <a:rPr lang="en-US"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LINE</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公式活用セミナー：</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（木）</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（水）</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18</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（木）</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266700"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各日</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14:00</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15:30</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の予定</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kern="100" dirty="0">
                <a:latin typeface="游明朝" panose="02020400000000000000" pitchFamily="18" charset="-128"/>
                <a:ea typeface="游明朝" panose="02020400000000000000" pitchFamily="18" charset="-128"/>
                <a:cs typeface="Times New Roman" panose="02020603050405020304" pitchFamily="18" charset="0"/>
              </a:rPr>
              <a:t>２．</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事業実施の流れ</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① </a:t>
            </a:r>
            <a:r>
              <a:rPr lang="ja-JP" altLang="en-US" sz="1400" kern="1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エントリー商品申込</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書の提出</a:t>
            </a:r>
            <a:endPar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2021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（火</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spc="-15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（金）</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（受付時間：</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17</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00</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まで</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en-US" sz="1200" b="1" u="sng"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事業者が直接、事務局へメールにてご提出ください。</a:t>
            </a:r>
            <a:endParaRPr lang="ja-JP" altLang="ja-JP" sz="1200" b="1" u="sng"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400" kern="1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選定会会場にサンプル商品とエントリー商品申込書を納品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８月</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30</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（月）午前必着</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en-US" sz="1400" kern="1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選定</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会実施</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31</a:t>
            </a:r>
            <a:r>
              <a:rPr lang="ja-JP" altLang="ja-JP" sz="1200" kern="100" spc="-300" dirty="0">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（火） </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en-US" sz="1400" kern="1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取扱い</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可否の確定</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通知</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（水</a:t>
            </a:r>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a:t>
            </a:r>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木）</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spc="-3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事務局からメールにて申込事業者に直接ご連絡いたします。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56868715-58D2-4289-814F-F0E6B1351D6B}"/>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２</a:t>
            </a:r>
          </a:p>
        </p:txBody>
      </p:sp>
      <p:cxnSp>
        <p:nvCxnSpPr>
          <p:cNvPr id="8" name="直線コネクタ 7">
            <a:extLst>
              <a:ext uri="{FF2B5EF4-FFF2-40B4-BE49-F238E27FC236}">
                <a16:creationId xmlns:a16="http://schemas.microsoft.com/office/drawing/2014/main" id="{17D427C5-C798-43C4-8CAA-21031D2E6184}"/>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9C67FF64-8D3C-436C-B5AD-07743573C2EC}"/>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A4B97BC8-D670-4611-98C0-D5A34513A229}"/>
              </a:ext>
            </a:extLst>
          </p:cNvPr>
          <p:cNvSpPr>
            <a:spLocks noChangeArrowheads="1"/>
          </p:cNvSpPr>
          <p:nvPr/>
        </p:nvSpPr>
        <p:spPr bwMode="auto">
          <a:xfrm>
            <a:off x="740092" y="3418578"/>
            <a:ext cx="5492026"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1pPr>
            <a:lvl2pPr marL="4572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2pPr>
            <a:lvl3pPr marL="9144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3pPr>
            <a:lvl4pPr marL="13716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4pPr>
            <a:lvl5pPr marL="18288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9pPr>
          </a:lstStyle>
          <a:p>
            <a:pPr algn="ctr"/>
            <a:r>
              <a:rPr lang="ja-JP" altLang="en-US" sz="1200" dirty="0">
                <a:latin typeface="游明朝" panose="02020400000000000000" pitchFamily="18" charset="-128"/>
                <a:ea typeface="游明朝" panose="02020400000000000000" pitchFamily="18" charset="-128"/>
              </a:rPr>
              <a:t>　　　　　　　</a:t>
            </a:r>
            <a:endParaRPr lang="en-US" altLang="ja-JP" sz="1200" dirty="0">
              <a:latin typeface="游明朝" panose="02020400000000000000" pitchFamily="18" charset="-128"/>
              <a:ea typeface="游明朝" panose="02020400000000000000" pitchFamily="18" charset="-128"/>
            </a:endParaRPr>
          </a:p>
          <a:p>
            <a:r>
              <a:rPr lang="ja-JP" altLang="en-US" dirty="0">
                <a:latin typeface="ＭＳ ゴシック" panose="020B0609070205080204" pitchFamily="49" charset="-128"/>
                <a:ea typeface="ＭＳ ゴシック" panose="020B0609070205080204" pitchFamily="49" charset="-128"/>
              </a:rPr>
              <a:t> ・お祝いやお歳暮といった</a:t>
            </a:r>
            <a:r>
              <a:rPr lang="ja-JP" altLang="ja-JP" dirty="0">
                <a:latin typeface="ＭＳ ゴシック" panose="020B0609070205080204" pitchFamily="49" charset="-128"/>
                <a:ea typeface="ＭＳ ゴシック" panose="020B0609070205080204" pitchFamily="49" charset="-128"/>
              </a:rPr>
              <a:t>ギフト</a:t>
            </a:r>
            <a:r>
              <a:rPr lang="ja-JP" altLang="en-US" dirty="0">
                <a:latin typeface="ＭＳ ゴシック" panose="020B0609070205080204" pitchFamily="49" charset="-128"/>
                <a:ea typeface="ＭＳ ゴシック" panose="020B0609070205080204" pitchFamily="49" charset="-128"/>
              </a:rPr>
              <a:t>に加え</a:t>
            </a:r>
            <a:r>
              <a:rPr lang="ja-JP" altLang="ja-JP" dirty="0">
                <a:latin typeface="ＭＳ ゴシック" panose="020B0609070205080204" pitchFamily="49" charset="-128"/>
                <a:ea typeface="ＭＳ ゴシック" panose="020B0609070205080204" pitchFamily="49" charset="-128"/>
              </a:rPr>
              <a:t>、自家需要</a:t>
            </a:r>
            <a:r>
              <a:rPr lang="ja-JP" altLang="en-US" dirty="0">
                <a:latin typeface="ＭＳ ゴシック" panose="020B0609070205080204" pitchFamily="49" charset="-128"/>
                <a:ea typeface="ＭＳ ゴシック" panose="020B0609070205080204" pitchFamily="49" charset="-128"/>
              </a:rPr>
              <a:t>などのギフトを想定しています。</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・エントリー商品申込書の項目にございます「お薦めポイント」に関して、</a:t>
            </a:r>
            <a:r>
              <a:rPr lang="ja-JP" altLang="ja-JP" dirty="0">
                <a:latin typeface="ＭＳ ゴシック" panose="020B0609070205080204" pitchFamily="49" charset="-128"/>
                <a:ea typeface="ＭＳ ゴシック" panose="020B0609070205080204" pitchFamily="49" charset="-128"/>
              </a:rPr>
              <a:t>素材の</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こだわり、生産者支援、サステナビリティ、フードロス削減</a:t>
            </a:r>
            <a:r>
              <a:rPr lang="ja-JP" altLang="en-US" dirty="0">
                <a:latin typeface="ＭＳ ゴシック" panose="020B0609070205080204" pitchFamily="49" charset="-128"/>
                <a:ea typeface="ＭＳ ゴシック" panose="020B0609070205080204" pitchFamily="49" charset="-128"/>
              </a:rPr>
              <a:t>に関する情報をしっかり</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とご記載いただきますと高い評価に繋がります。</a:t>
            </a:r>
            <a:endParaRPr lang="ja-JP"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・大丸松坂屋百貨店の顧客を考慮して、エントリー商品申込書にご記載の商品について</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仕様変更をお願いする可能性がございます。柔軟にご対応いただけますとお取引の</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可能性が高まります。なお、仕様変更のご依頼はお申込み後から商品掲載までに</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随時行わせていただきます。</a:t>
            </a:r>
            <a:endParaRPr lang="ja-JP" altLang="ja-JP" dirty="0">
              <a:latin typeface="ＭＳ ゴシック" panose="020B0609070205080204" pitchFamily="49" charset="-128"/>
              <a:ea typeface="ＭＳ ゴシック" panose="020B0609070205080204" pitchFamily="49" charset="-128"/>
            </a:endParaRPr>
          </a:p>
        </p:txBody>
      </p:sp>
      <p:sp>
        <p:nvSpPr>
          <p:cNvPr id="10" name="正方形/長方形 9">
            <a:extLst>
              <a:ext uri="{FF2B5EF4-FFF2-40B4-BE49-F238E27FC236}">
                <a16:creationId xmlns:a16="http://schemas.microsoft.com/office/drawing/2014/main" id="{D3C7BF45-685E-40DF-B4FD-7DD4D575C470}"/>
              </a:ext>
            </a:extLst>
          </p:cNvPr>
          <p:cNvSpPr/>
          <p:nvPr/>
        </p:nvSpPr>
        <p:spPr>
          <a:xfrm>
            <a:off x="809148" y="3242784"/>
            <a:ext cx="5258753" cy="175043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A2114A0D-47E0-4F23-BBB3-F6812AD59F95}"/>
              </a:ext>
            </a:extLst>
          </p:cNvPr>
          <p:cNvSpPr txBox="1"/>
          <p:nvPr/>
        </p:nvSpPr>
        <p:spPr>
          <a:xfrm>
            <a:off x="2464357" y="3338003"/>
            <a:ext cx="1875312" cy="584775"/>
          </a:xfrm>
          <a:prstGeom prst="rect">
            <a:avLst/>
          </a:prstGeom>
          <a:noFill/>
        </p:spPr>
        <p:txBody>
          <a:bodyPr wrap="square" rtlCol="0">
            <a:spAutoFit/>
          </a:bodyPr>
          <a:lstStyle/>
          <a:p>
            <a:pPr algn="ctr"/>
            <a:r>
              <a:rPr lang="ja-JP" altLang="en-US" sz="1400" dirty="0">
                <a:latin typeface="游明朝" panose="02020400000000000000" pitchFamily="18" charset="-128"/>
                <a:ea typeface="游明朝" panose="02020400000000000000" pitchFamily="18" charset="-128"/>
              </a:rPr>
              <a:t>ギフト仕様に関して</a:t>
            </a:r>
            <a:endParaRPr lang="en-US" altLang="ja-JP" sz="1400" dirty="0">
              <a:latin typeface="游明朝" panose="02020400000000000000" pitchFamily="18" charset="-128"/>
              <a:ea typeface="游明朝" panose="02020400000000000000" pitchFamily="18" charset="-128"/>
            </a:endParaRPr>
          </a:p>
          <a:p>
            <a:endParaRPr kumimoji="1" lang="ja-JP" altLang="en-US" dirty="0"/>
          </a:p>
        </p:txBody>
      </p:sp>
    </p:spTree>
    <p:extLst>
      <p:ext uri="{BB962C8B-B14F-4D97-AF65-F5344CB8AC3E}">
        <p14:creationId xmlns:p14="http://schemas.microsoft.com/office/powerpoint/2010/main" val="3612698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6339210" cy="5663089"/>
          </a:xfrm>
          <a:prstGeom prst="rect">
            <a:avLst/>
          </a:prstGeom>
          <a:noFill/>
        </p:spPr>
        <p:txBody>
          <a:bodyPr wrap="square">
            <a:spAutoFit/>
          </a:bodyPr>
          <a:lstStyle/>
          <a:p>
            <a:pPr algn="just"/>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～以下</a:t>
            </a:r>
            <a:r>
              <a:rPr lang="ja-JP" altLang="en-US" sz="1600" kern="100" dirty="0">
                <a:latin typeface="游明朝" panose="02020400000000000000" pitchFamily="18" charset="-128"/>
                <a:ea typeface="游明朝" panose="02020400000000000000" pitchFamily="18" charset="-128"/>
                <a:cs typeface="Times New Roman" panose="02020603050405020304" pitchFamily="18" charset="0"/>
              </a:rPr>
              <a:t>選定</a:t>
            </a:r>
            <a:r>
              <a:rPr lang="ja-JP" altLang="ja-JP" sz="1600" kern="100" dirty="0">
                <a:latin typeface="游明朝" panose="02020400000000000000" pitchFamily="18" charset="-128"/>
                <a:ea typeface="游明朝" panose="02020400000000000000" pitchFamily="18" charset="-128"/>
                <a:cs typeface="Times New Roman" panose="02020603050405020304" pitchFamily="18" charset="0"/>
              </a:rPr>
              <a:t>会通過事業者～</a:t>
            </a:r>
            <a:endParaRPr lang="en-US" altLang="ja-JP" sz="16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⑤　専門家によるギフト仕様への変更アドバイス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月上旬</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～中旬</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必要に応じて順次行います。</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⑥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販売商品の仕様書提出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月上旬</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～中旬</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⑦</a:t>
            </a:r>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株式会社</a:t>
            </a:r>
            <a:r>
              <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JALUX</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との契約締結</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月上旬</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～中旬</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4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本事業では、㈱</a:t>
            </a:r>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JALUX</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が</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大丸松坂屋</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百貨店</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との</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帳合先、</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契約窓口となります</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4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⑧</a:t>
            </a: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撮影用の商品サンプル</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を</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撮影会場</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へ納品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中</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旬</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p>
          <a:p>
            <a:pPr algn="just"/>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r>
              <a:rPr lang="ja-JP" altLang="ja-JP" sz="12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必ず午前着にてご手配ください</a:t>
            </a:r>
            <a:r>
              <a:rPr lang="ja-JP" altLang="en-US" sz="12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b="1" kern="1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⑨　</a:t>
            </a: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SNS</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活用</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セミナーへの参加</a:t>
            </a:r>
            <a:r>
              <a:rPr lang="ja-JP" altLang="en-US" sz="1400" kern="100" dirty="0">
                <a:solidFill>
                  <a:schemeClr val="accent6"/>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参加必須</a:t>
            </a:r>
            <a:r>
              <a:rPr lang="ja-JP" altLang="en-US" sz="1400" kern="100" dirty="0">
                <a:solidFill>
                  <a:schemeClr val="accent6"/>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p>
          <a:p>
            <a:pPr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4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※後日セミナー</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へのご</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案内メール（申込</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URL</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）を配信</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いた</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します</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セミナー</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終了</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アンケート</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画面が表示されますので</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必ずご回答ください。</a:t>
            </a:r>
            <a:endParaRPr lang="en-US" altLang="ja-JP" sz="1200" kern="100" spc="-15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kern="100" spc="-15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⑩　</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大丸松坂屋オンライン</a:t>
            </a:r>
            <a:r>
              <a:rPr lang="ja-JP" altLang="en-US"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ショッピング</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特設ページにて販売開始　</a:t>
            </a:r>
            <a:endParaRPr lang="en-US"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31</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12</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23</a:t>
            </a:r>
            <a:r>
              <a:rPr lang="ja-JP" altLang="ja-JP" sz="1200" kern="1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（木）</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400" kern="100" dirty="0">
                <a:latin typeface="ＭＳ ゴシック" panose="020B0609070205080204" pitchFamily="49" charset="-128"/>
                <a:ea typeface="ＭＳ ゴシック" panose="020B0609070205080204" pitchFamily="49" charset="-128"/>
                <a:cs typeface="Times New Roman" panose="02020603050405020304" pitchFamily="18" charset="0"/>
              </a:rPr>
              <a:t>⑪　</a:t>
            </a:r>
            <a:r>
              <a:rPr lang="ja-JP" alt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アンケートの実施　　</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p>
          <a:p>
            <a:pPr algn="just"/>
            <a:r>
              <a:rPr lang="ja-JP" altLang="en-US"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※実施後本事業の効果測定を目的とし</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て</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実施</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いた</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します</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spc="-150" dirty="0">
                <a:effectLst/>
                <a:latin typeface="游明朝" panose="02020400000000000000" pitchFamily="18" charset="-128"/>
                <a:ea typeface="游明朝" panose="02020400000000000000" pitchFamily="18" charset="-128"/>
                <a:cs typeface="Times New Roman" panose="02020603050405020304" pitchFamily="18" charset="0"/>
              </a:rPr>
              <a:t>後日ご案内いたします</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p>
          <a:p>
            <a:pPr algn="ctr"/>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A4B97BC8-D670-4611-98C0-D5A34513A229}"/>
              </a:ext>
            </a:extLst>
          </p:cNvPr>
          <p:cNvSpPr>
            <a:spLocks noChangeArrowheads="1"/>
          </p:cNvSpPr>
          <p:nvPr/>
        </p:nvSpPr>
        <p:spPr bwMode="auto">
          <a:xfrm>
            <a:off x="792477" y="7087202"/>
            <a:ext cx="6438902"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ja-JP"/>
            </a:defPPr>
            <a:lvl1pPr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1pPr>
            <a:lvl2pPr marL="4572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2pPr>
            <a:lvl3pPr marL="9144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3pPr>
            <a:lvl4pPr marL="13716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4pPr>
            <a:lvl5pPr marL="1828800" algn="l" rtl="0" eaLnBrk="0" fontAlgn="base" hangingPunct="0">
              <a:spcBef>
                <a:spcPct val="0"/>
              </a:spcBef>
              <a:spcAft>
                <a:spcPct val="0"/>
              </a:spcAft>
              <a:defRPr kumimoji="1" sz="1000" kern="1200">
                <a:solidFill>
                  <a:schemeClr val="tx1"/>
                </a:solidFill>
                <a:latin typeface="Arial" panose="020B0604020202020204" pitchFamily="34" charset="0"/>
                <a:ea typeface="HGSｺﾞｼｯｸM" panose="020B0600000000000000" pitchFamily="50" charset="-128"/>
                <a:cs typeface="+mn-cs"/>
              </a:defRPr>
            </a:lvl5pPr>
            <a:lvl6pPr marL="22860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6pPr>
            <a:lvl7pPr marL="27432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7pPr>
            <a:lvl8pPr marL="32004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8pPr>
            <a:lvl9pPr marL="3657600" algn="l" defTabSz="914400" rtl="0" eaLnBrk="1" latinLnBrk="0" hangingPunct="1">
              <a:defRPr kumimoji="1" sz="1000" kern="1200">
                <a:solidFill>
                  <a:schemeClr val="tx1"/>
                </a:solidFill>
                <a:latin typeface="Arial" panose="020B0604020202020204" pitchFamily="34" charset="0"/>
                <a:ea typeface="HGSｺﾞｼｯｸM" panose="020B0600000000000000" pitchFamily="50" charset="-128"/>
                <a:cs typeface="+mn-cs"/>
              </a:defRPr>
            </a:lvl9pPr>
          </a:lstStyle>
          <a:p>
            <a:pPr algn="just"/>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事業者の皆様は「エントリー商品申込書」を直接、運営事務局宛にご提出ください。</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「エントリー商品申込書」の小売価格、卸価格は可能な限り、金額をご記載くださ　</a:t>
            </a:r>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い。選定の際に記載がない場合、審査のマイナス要因となります。</a:t>
            </a:r>
            <a:endParaRPr lang="en-US" altLang="ja-JP" dirty="0">
              <a:latin typeface="ＭＳ ゴシック" panose="020B0609070205080204" pitchFamily="49" charset="-128"/>
              <a:ea typeface="ＭＳ ゴシック" panose="020B0609070205080204" pitchFamily="49" charset="-128"/>
            </a:endParaRPr>
          </a:p>
          <a:p>
            <a:pPr algn="just"/>
            <a:endParaRPr lang="en-US" altLang="ja-JP" dirty="0">
              <a:latin typeface="ＭＳ ゴシック" panose="020B0609070205080204" pitchFamily="49" charset="-128"/>
              <a:ea typeface="ＭＳ ゴシック" panose="020B0609070205080204" pitchFamily="49" charset="-128"/>
            </a:endParaRPr>
          </a:p>
          <a:p>
            <a:pPr algn="just"/>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今後、本</a:t>
            </a:r>
            <a:r>
              <a:rPr lang="ja-JP" altLang="ja-JP" dirty="0">
                <a:latin typeface="ＭＳ ゴシック" panose="020B0609070205080204" pitchFamily="49" charset="-128"/>
                <a:ea typeface="ＭＳ ゴシック" panose="020B0609070205080204" pitchFamily="49" charset="-128"/>
              </a:rPr>
              <a:t>スケジュールに</a:t>
            </a:r>
            <a:r>
              <a:rPr lang="ja-JP" altLang="en-US" dirty="0">
                <a:latin typeface="ＭＳ ゴシック" panose="020B0609070205080204" pitchFamily="49" charset="-128"/>
                <a:ea typeface="ＭＳ ゴシック" panose="020B0609070205080204" pitchFamily="49" charset="-128"/>
              </a:rPr>
              <a:t>関連する事項等について</a:t>
            </a:r>
            <a:r>
              <a:rPr lang="ja-JP" altLang="ja-JP" dirty="0">
                <a:latin typeface="ＭＳ ゴシック" panose="020B0609070205080204" pitchFamily="49" charset="-128"/>
                <a:ea typeface="ＭＳ ゴシック" panose="020B0609070205080204" pitchFamily="49" charset="-128"/>
              </a:rPr>
              <a:t>はメールにてご連絡</a:t>
            </a:r>
            <a:r>
              <a:rPr lang="ja-JP" altLang="en-US" dirty="0">
                <a:latin typeface="ＭＳ ゴシック" panose="020B0609070205080204" pitchFamily="49" charset="-128"/>
                <a:ea typeface="ＭＳ ゴシック" panose="020B0609070205080204" pitchFamily="49" charset="-128"/>
              </a:rPr>
              <a:t>いたしま</a:t>
            </a:r>
            <a:r>
              <a:rPr lang="ja-JP" altLang="ja-JP" dirty="0">
                <a:latin typeface="ＭＳ ゴシック" panose="020B0609070205080204" pitchFamily="49" charset="-128"/>
                <a:ea typeface="ＭＳ ゴシック" panose="020B0609070205080204" pitchFamily="49" charset="-128"/>
              </a:rPr>
              <a:t>す。</a:t>
            </a:r>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定期的に</a:t>
            </a:r>
            <a:r>
              <a:rPr lang="ja-JP" altLang="en-US" dirty="0">
                <a:latin typeface="ＭＳ ゴシック" panose="020B0609070205080204" pitchFamily="49" charset="-128"/>
                <a:ea typeface="ＭＳ ゴシック" panose="020B0609070205080204" pitchFamily="49" charset="-128"/>
              </a:rPr>
              <a:t>メールの</a:t>
            </a:r>
            <a:r>
              <a:rPr lang="ja-JP" altLang="ja-JP" dirty="0">
                <a:latin typeface="ＭＳ ゴシック" panose="020B0609070205080204" pitchFamily="49" charset="-128"/>
                <a:ea typeface="ＭＳ ゴシック" panose="020B0609070205080204" pitchFamily="49" charset="-128"/>
              </a:rPr>
              <a:t>ご確認をお願</a:t>
            </a:r>
            <a:r>
              <a:rPr lang="ja-JP" altLang="en-US" dirty="0">
                <a:latin typeface="ＭＳ ゴシック" panose="020B0609070205080204" pitchFamily="49" charset="-128"/>
                <a:ea typeface="ＭＳ ゴシック" panose="020B0609070205080204" pitchFamily="49" charset="-128"/>
              </a:rPr>
              <a:t>いいたします。</a:t>
            </a:r>
            <a:endParaRPr lang="en-US" altLang="ja-JP" dirty="0">
              <a:latin typeface="ＭＳ ゴシック" panose="020B0609070205080204" pitchFamily="49" charset="-128"/>
              <a:ea typeface="ＭＳ ゴシック" panose="020B0609070205080204" pitchFamily="49" charset="-128"/>
            </a:endParaRPr>
          </a:p>
          <a:p>
            <a:pPr algn="just"/>
            <a:endParaRPr lang="ja-JP" altLang="ja-JP" dirty="0">
              <a:latin typeface="ＭＳ ゴシック" panose="020B0609070205080204" pitchFamily="49" charset="-128"/>
              <a:ea typeface="ＭＳ ゴシック" panose="020B0609070205080204" pitchFamily="49" charset="-128"/>
            </a:endParaRPr>
          </a:p>
          <a:p>
            <a:pPr algn="just"/>
            <a:r>
              <a:rPr lang="en-US" altLang="ja-JP" dirty="0">
                <a:latin typeface="ＭＳ ゴシック" panose="020B0609070205080204" pitchFamily="49" charset="-128"/>
                <a:ea typeface="ＭＳ ゴシック" panose="020B0609070205080204" pitchFamily="49" charset="-128"/>
              </a:rPr>
              <a:t>※</a:t>
            </a:r>
            <a:r>
              <a:rPr lang="ja-JP" altLang="ja-JP" dirty="0">
                <a:latin typeface="ＭＳ ゴシック" panose="020B0609070205080204" pitchFamily="49" charset="-128"/>
                <a:ea typeface="ＭＳ ゴシック" panose="020B0609070205080204" pitchFamily="49" charset="-128"/>
              </a:rPr>
              <a:t>万が一、メール</a:t>
            </a:r>
            <a:r>
              <a:rPr lang="ja-JP" altLang="en-US" dirty="0">
                <a:latin typeface="ＭＳ ゴシック" panose="020B0609070205080204" pitchFamily="49" charset="-128"/>
                <a:ea typeface="ＭＳ ゴシック" panose="020B0609070205080204" pitchFamily="49" charset="-128"/>
              </a:rPr>
              <a:t>の</a:t>
            </a:r>
            <a:r>
              <a:rPr lang="ja-JP" altLang="ja-JP" dirty="0">
                <a:latin typeface="ＭＳ ゴシック" panose="020B0609070205080204" pitchFamily="49" charset="-128"/>
                <a:ea typeface="ＭＳ ゴシック" panose="020B0609070205080204" pitchFamily="49" charset="-128"/>
              </a:rPr>
              <a:t>見逃し</a:t>
            </a:r>
            <a:r>
              <a:rPr lang="ja-JP" altLang="en-US" dirty="0">
                <a:latin typeface="ＭＳ ゴシック" panose="020B0609070205080204" pitchFamily="49" charset="-128"/>
                <a:ea typeface="ＭＳ ゴシック" panose="020B0609070205080204" pitchFamily="49" charset="-128"/>
              </a:rPr>
              <a:t>やサンプルの未</a:t>
            </a:r>
            <a:r>
              <a:rPr lang="ja-JP" altLang="ja-JP" dirty="0">
                <a:latin typeface="ＭＳ ゴシック" panose="020B0609070205080204" pitchFamily="49" charset="-128"/>
                <a:ea typeface="ＭＳ ゴシック" panose="020B0609070205080204" pitchFamily="49" charset="-128"/>
              </a:rPr>
              <a:t>送付</a:t>
            </a:r>
            <a:r>
              <a:rPr lang="ja-JP" altLang="en-US" dirty="0">
                <a:latin typeface="ＭＳ ゴシック" panose="020B0609070205080204" pitchFamily="49" charset="-128"/>
                <a:ea typeface="ＭＳ ゴシック" panose="020B0609070205080204" pitchFamily="49" charset="-128"/>
              </a:rPr>
              <a:t>により選定</a:t>
            </a:r>
            <a:r>
              <a:rPr lang="ja-JP" altLang="ja-JP" dirty="0">
                <a:latin typeface="ＭＳ ゴシック" panose="020B0609070205080204" pitchFamily="49" charset="-128"/>
                <a:ea typeface="ＭＳ ゴシック" panose="020B0609070205080204" pitchFamily="49" charset="-128"/>
              </a:rPr>
              <a:t>会に</a:t>
            </a:r>
            <a:r>
              <a:rPr lang="ja-JP" altLang="en-US" dirty="0">
                <a:latin typeface="ＭＳ ゴシック" panose="020B0609070205080204" pitchFamily="49" charset="-128"/>
                <a:ea typeface="ＭＳ ゴシック" panose="020B0609070205080204" pitchFamily="49" charset="-128"/>
              </a:rPr>
              <a:t>商品</a:t>
            </a:r>
            <a:r>
              <a:rPr lang="ja-JP" altLang="ja-JP" dirty="0">
                <a:latin typeface="ＭＳ ゴシック" panose="020B0609070205080204" pitchFamily="49" charset="-128"/>
                <a:ea typeface="ＭＳ ゴシック" panose="020B0609070205080204" pitchFamily="49" charset="-128"/>
              </a:rPr>
              <a:t>サンプルが届かな</a:t>
            </a:r>
            <a:r>
              <a:rPr lang="ja-JP" altLang="en-US" dirty="0">
                <a:latin typeface="ＭＳ ゴシック" panose="020B0609070205080204" pitchFamily="49" charset="-128"/>
                <a:ea typeface="ＭＳ ゴシック" panose="020B0609070205080204" pitchFamily="49" charset="-128"/>
              </a:rPr>
              <a:t>　</a:t>
            </a:r>
            <a:endParaRPr lang="en-US" altLang="ja-JP" dirty="0">
              <a:latin typeface="ＭＳ ゴシック" panose="020B0609070205080204" pitchFamily="49" charset="-128"/>
              <a:ea typeface="ＭＳ ゴシック" panose="020B0609070205080204" pitchFamily="49" charset="-128"/>
            </a:endParaRPr>
          </a:p>
          <a:p>
            <a:pPr algn="just"/>
            <a:r>
              <a:rPr lang="ja-JP" altLang="en-US" dirty="0">
                <a:latin typeface="ＭＳ ゴシック" panose="020B0609070205080204" pitchFamily="49" charset="-128"/>
                <a:ea typeface="ＭＳ ゴシック" panose="020B0609070205080204" pitchFamily="49" charset="-128"/>
              </a:rPr>
              <a:t>　</a:t>
            </a:r>
            <a:r>
              <a:rPr lang="ja-JP" altLang="ja-JP" dirty="0" err="1">
                <a:latin typeface="ＭＳ ゴシック" panose="020B0609070205080204" pitchFamily="49" charset="-128"/>
                <a:ea typeface="ＭＳ ゴシック" panose="020B0609070205080204" pitchFamily="49" charset="-128"/>
              </a:rPr>
              <a:t>い</a:t>
            </a:r>
            <a:r>
              <a:rPr lang="ja-JP" altLang="ja-JP" dirty="0">
                <a:latin typeface="ＭＳ ゴシック" panose="020B0609070205080204" pitchFamily="49" charset="-128"/>
                <a:ea typeface="ＭＳ ゴシック" panose="020B0609070205080204" pitchFamily="49" charset="-128"/>
              </a:rPr>
              <a:t>場合は</a:t>
            </a:r>
            <a:r>
              <a:rPr lang="ja-JP" altLang="en-US" dirty="0">
                <a:latin typeface="ＭＳ ゴシック" panose="020B0609070205080204" pitchFamily="49" charset="-128"/>
                <a:ea typeface="ＭＳ ゴシック" panose="020B0609070205080204" pitchFamily="49" charset="-128"/>
              </a:rPr>
              <a:t>、審査不可となりますので</a:t>
            </a:r>
            <a:r>
              <a:rPr lang="ja-JP" altLang="ja-JP" dirty="0">
                <a:latin typeface="ＭＳ ゴシック" panose="020B0609070205080204" pitchFamily="49" charset="-128"/>
                <a:ea typeface="ＭＳ ゴシック" panose="020B0609070205080204" pitchFamily="49" charset="-128"/>
              </a:rPr>
              <a:t>予めご了承ください。</a:t>
            </a:r>
          </a:p>
        </p:txBody>
      </p:sp>
      <p:sp>
        <p:nvSpPr>
          <p:cNvPr id="2" name="正方形/長方形 1">
            <a:extLst>
              <a:ext uri="{FF2B5EF4-FFF2-40B4-BE49-F238E27FC236}">
                <a16:creationId xmlns:a16="http://schemas.microsoft.com/office/drawing/2014/main" id="{D3C7BF45-685E-40DF-B4FD-7DD4D575C470}"/>
              </a:ext>
            </a:extLst>
          </p:cNvPr>
          <p:cNvSpPr/>
          <p:nvPr/>
        </p:nvSpPr>
        <p:spPr>
          <a:xfrm>
            <a:off x="868680" y="6629402"/>
            <a:ext cx="5047609" cy="21382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42CD7183-97CE-4838-9CE5-B5A6CE640601}"/>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３</a:t>
            </a:r>
          </a:p>
        </p:txBody>
      </p:sp>
      <p:cxnSp>
        <p:nvCxnSpPr>
          <p:cNvPr id="9" name="直線コネクタ 8">
            <a:extLst>
              <a:ext uri="{FF2B5EF4-FFF2-40B4-BE49-F238E27FC236}">
                <a16:creationId xmlns:a16="http://schemas.microsoft.com/office/drawing/2014/main" id="{B1C83514-9FE9-4997-9F4F-81F77B221238}"/>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AE79562D-F8E7-4268-90A0-4943A18EB711}"/>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02187A30-D158-4857-B02B-D78CD9DF2F14}"/>
              </a:ext>
            </a:extLst>
          </p:cNvPr>
          <p:cNvSpPr txBox="1"/>
          <p:nvPr/>
        </p:nvSpPr>
        <p:spPr>
          <a:xfrm>
            <a:off x="2932430" y="6744945"/>
            <a:ext cx="920116" cy="584775"/>
          </a:xfrm>
          <a:prstGeom prst="rect">
            <a:avLst/>
          </a:prstGeom>
          <a:noFill/>
        </p:spPr>
        <p:txBody>
          <a:bodyPr wrap="square" rtlCol="0">
            <a:spAutoFit/>
          </a:bodyPr>
          <a:lstStyle/>
          <a:p>
            <a:r>
              <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留意事項</a:t>
            </a:r>
          </a:p>
          <a:p>
            <a:endParaRPr kumimoji="1" lang="ja-JP" altLang="en-US" dirty="0"/>
          </a:p>
        </p:txBody>
      </p:sp>
    </p:spTree>
    <p:extLst>
      <p:ext uri="{BB962C8B-B14F-4D97-AF65-F5344CB8AC3E}">
        <p14:creationId xmlns:p14="http://schemas.microsoft.com/office/powerpoint/2010/main" val="354833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6731000" cy="8325356"/>
          </a:xfrm>
          <a:prstGeom prst="rect">
            <a:avLst/>
          </a:prstGeom>
          <a:noFill/>
        </p:spPr>
        <p:txBody>
          <a:bodyPr wrap="square">
            <a:spAutoFit/>
          </a:bodyPr>
          <a:lstStyle/>
          <a:p>
            <a:pPr algn="just"/>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３．</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広報・販売促進施策等</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4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・インフルエンサーによる</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SNS</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での情報発信を行います。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・本</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事業のプレスリリース</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を</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作成</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配信</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し、</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PR</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いたし</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ます。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Web</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広告やクーポン券の発行で販売促進を図ります。</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４．</a:t>
            </a:r>
            <a:r>
              <a:rPr lang="ja-JP" altLang="ja-JP"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応募商品について</a:t>
            </a:r>
            <a:endParaRPr lang="ja-JP" altLang="ja-JP"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endParaRPr lang="en-US" altLang="ja-JP" sz="14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応募商品については食品表示法、</a:t>
            </a:r>
            <a:r>
              <a:rPr lang="en-US"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JAS</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法等法律上の規定に則していること。</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2021</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年４月から新たな「食品表示法」が施行</a:t>
            </a:r>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されています。</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詳細につきましては、下記サイトよりご確認ください。</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4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200" spc="-3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4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4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参考</a:t>
            </a:r>
            <a:r>
              <a:rPr lang="en-US" altLang="ja-JP" sz="14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URL</a:t>
            </a:r>
            <a:r>
              <a:rPr lang="ja-JP" altLang="ja-JP" sz="14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：消費者庁関連サイト</a:t>
            </a:r>
            <a:r>
              <a:rPr lang="en-US" altLang="ja-JP" sz="14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algn="l" fontAlgn="base"/>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000" u="sng"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hlinkClick r:id="rId2"/>
              </a:rPr>
              <a:t>https://www.caa.go.jp/policies/policy/food_labeling/information/pamphlets/</a:t>
            </a:r>
            <a:r>
              <a:rPr lang="ja-JP" altLang="ja-JP" sz="10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3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試作品等でパッケージ及び販売価格、卸価格が未定のものは</a:t>
            </a:r>
            <a:endParaRPr lang="en-US"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出品不可と</a:t>
            </a:r>
            <a:r>
              <a:rPr lang="ja-JP" altLang="en-US"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いた</a:t>
            </a:r>
            <a:r>
              <a:rPr lang="ja-JP"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します。</a:t>
            </a:r>
            <a:endParaRPr lang="en-US"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endParaRPr lang="en-US" altLang="ja-JP" sz="1200" kern="1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r>
              <a:rPr lang="ja-JP" altLang="en-US"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法令等の順守確認を行うため、表示ラベルを</a:t>
            </a:r>
            <a:r>
              <a:rPr lang="ja-JP" altLang="en-US"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エントリー商品</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申込書に添付すること。</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※原料の記載順序等が証明できる資料</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を</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添付</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願います</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0050" indent="-400050" algn="l" fontAlgn="base"/>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※使用した原材料で「アレルギー物質」、「食品添加物」が</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ある場合</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marL="400050" indent="-400050" algn="l" fontAlgn="base"/>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表示</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の</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欠落がないように再度確認</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願います</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00050" indent="-400050" algn="l" fontAlgn="base"/>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※使用した原材料で、特色</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ある</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原材料を使用した場合には、</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marL="400050" indent="-400050" algn="l" fontAlgn="base"/>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spc="-150" dirty="0">
                <a:effectLst/>
                <a:latin typeface="游明朝" panose="02020400000000000000" pitchFamily="18" charset="-128"/>
                <a:ea typeface="游明朝" panose="02020400000000000000" pitchFamily="18" charset="-128"/>
                <a:cs typeface="Times New Roman" panose="02020603050405020304" pitchFamily="18" charset="0"/>
              </a:rPr>
              <a:t>その記載方法も</a:t>
            </a:r>
            <a:r>
              <a:rPr lang="zh-CN" altLang="ja-JP" sz="1200" kern="1200" spc="-150" dirty="0">
                <a:effectLst/>
                <a:latin typeface="游明朝" panose="02020400000000000000" pitchFamily="18" charset="-128"/>
                <a:ea typeface="游明朝" panose="02020400000000000000" pitchFamily="18" charset="-128"/>
                <a:cs typeface="Times New Roman" panose="02020603050405020304" pitchFamily="18" charset="0"/>
              </a:rPr>
              <a:t>食品表示法</a:t>
            </a:r>
            <a:r>
              <a:rPr lang="ja-JP" altLang="ja-JP" sz="1200" kern="1200" spc="-150" dirty="0">
                <a:effectLst/>
                <a:latin typeface="游明朝" panose="02020400000000000000" pitchFamily="18" charset="-128"/>
                <a:ea typeface="游明朝" panose="02020400000000000000" pitchFamily="18" charset="-128"/>
                <a:cs typeface="Times New Roman" panose="02020603050405020304" pitchFamily="18" charset="0"/>
              </a:rPr>
              <a:t>の「品質表示基準」に基づいた表示を</a:t>
            </a:r>
            <a:r>
              <a:rPr lang="ja-JP" altLang="en-US" sz="1200" kern="1200" spc="-150" dirty="0">
                <a:effectLst/>
                <a:latin typeface="游明朝" panose="02020400000000000000" pitchFamily="18" charset="-128"/>
                <a:ea typeface="游明朝" panose="02020400000000000000" pitchFamily="18" charset="-128"/>
                <a:cs typeface="Times New Roman" panose="02020603050405020304" pitchFamily="18" charset="0"/>
              </a:rPr>
              <a:t>行ってください</a:t>
            </a:r>
            <a:r>
              <a:rPr lang="ja-JP" altLang="ja-JP" sz="1200" kern="1200" spc="-15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５．</a:t>
            </a:r>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応募方法（申込書と</a:t>
            </a:r>
            <a:r>
              <a:rPr lang="ja-JP" altLang="ja-JP" sz="1800" kern="1200" dirty="0">
                <a:effectLst/>
                <a:latin typeface="游明朝" panose="02020400000000000000" pitchFamily="18" charset="-128"/>
                <a:ea typeface="游明朝" panose="02020400000000000000" pitchFamily="18" charset="-128"/>
                <a:cs typeface="Times New Roman" panose="02020603050405020304" pitchFamily="18" charset="0"/>
              </a:rPr>
              <a:t>商品画像</a:t>
            </a:r>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の提出）</a:t>
            </a:r>
            <a:endParaRPr lang="en-US"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kern="1200" spc="-3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申込書：別添の「エントリー商品申込書」をご利用ください。</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266700" algn="l" fontAlgn="base"/>
            <a:r>
              <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（食品・非食品で申込書が異なるのでご注意ください）</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indent="266700" algn="l" fontAlgn="base"/>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申込方法</a:t>
            </a:r>
            <a:r>
              <a:rPr lang="ja-JP" altLang="ja-JP" sz="1200" kern="1200" spc="-3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200" dirty="0">
                <a:latin typeface="游明朝" panose="02020400000000000000" pitchFamily="18" charset="-128"/>
                <a:ea typeface="游明朝" panose="02020400000000000000" pitchFamily="18" charset="-128"/>
              </a:rPr>
              <a:t>「エントリー商品申込書」を直接、運営事務局宛にご提出ください。</a:t>
            </a:r>
            <a:endParaRPr lang="en-US" altLang="ja-JP" sz="1200" dirty="0">
              <a:latin typeface="游明朝" panose="02020400000000000000" pitchFamily="18" charset="-128"/>
              <a:ea typeface="游明朝" panose="02020400000000000000" pitchFamily="18" charset="-128"/>
            </a:endParaRPr>
          </a:p>
          <a:p>
            <a:pPr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締切日：</a:t>
            </a:r>
            <a:r>
              <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20</a:t>
            </a:r>
            <a:r>
              <a:rPr lang="ja-JP" altLang="ja-JP" sz="1200" b="1" u="sng" kern="12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（金</a:t>
            </a:r>
            <a:r>
              <a:rPr lang="ja-JP" altLang="ja-JP" sz="1200" b="1" u="sng" kern="12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17</a:t>
            </a:r>
            <a:r>
              <a:rPr lang="ja-JP" altLang="en-US" sz="1200" b="1" u="sng" kern="12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00</a:t>
            </a:r>
            <a:r>
              <a:rPr lang="ja-JP" altLang="en-US" sz="1200" b="1" u="sng" kern="1200" dirty="0">
                <a:effectLst/>
                <a:latin typeface="游明朝" panose="02020400000000000000" pitchFamily="18" charset="-128"/>
                <a:ea typeface="游明朝" panose="02020400000000000000" pitchFamily="18" charset="-128"/>
                <a:cs typeface="Times New Roman" panose="02020603050405020304" pitchFamily="18" charset="0"/>
              </a:rPr>
              <a:t>まで</a:t>
            </a:r>
            <a:endPar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提出先：</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大丸松坂屋</a:t>
            </a:r>
            <a:r>
              <a:rPr lang="ja-JP" altLang="ja-JP" sz="1200" kern="100" dirty="0">
                <a:latin typeface="游明朝" panose="02020400000000000000" pitchFamily="18" charset="-128"/>
                <a:ea typeface="游明朝" panose="02020400000000000000" pitchFamily="18" charset="-128"/>
                <a:cs typeface="Times New Roman" panose="02020603050405020304" pitchFamily="18" charset="0"/>
              </a:rPr>
              <a:t>百貨店オンライン</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ショッピング事業</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運営事務局</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宛に</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en-US" sz="1200" b="1"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必ずメール</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にて申込書ファイル、商品画像（</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1MB</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以上の</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jpg</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画像）</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spc="-3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を添付してご応募願います。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66700" algn="just"/>
            <a:endParaRPr lang="ja-JP" alt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72AD002D-D943-4115-AD0B-68310B99BE42}"/>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４</a:t>
            </a:r>
          </a:p>
        </p:txBody>
      </p:sp>
      <p:cxnSp>
        <p:nvCxnSpPr>
          <p:cNvPr id="8" name="直線コネクタ 7">
            <a:extLst>
              <a:ext uri="{FF2B5EF4-FFF2-40B4-BE49-F238E27FC236}">
                <a16:creationId xmlns:a16="http://schemas.microsoft.com/office/drawing/2014/main" id="{2251D563-55A2-4CBD-8056-268A207A573B}"/>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E38C5676-6079-4201-994F-F4F72AAE0960}"/>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3012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358775" y="597903"/>
            <a:ext cx="6731000" cy="4524315"/>
          </a:xfrm>
          <a:prstGeom prst="rect">
            <a:avLst/>
          </a:prstGeom>
          <a:noFill/>
        </p:spPr>
        <p:txBody>
          <a:bodyPr wrap="square">
            <a:spAutoFit/>
          </a:bodyPr>
          <a:lstStyle/>
          <a:p>
            <a:pPr algn="l" fontAlgn="base"/>
            <a:r>
              <a:rPr lang="ja-JP" altLang="en-US"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６．</a:t>
            </a:r>
            <a:r>
              <a:rPr lang="ja-JP" altLang="en-US" dirty="0">
                <a:latin typeface="游明朝" panose="02020400000000000000" pitchFamily="18" charset="-128"/>
                <a:ea typeface="游明朝" panose="02020400000000000000" pitchFamily="18" charset="-128"/>
                <a:cs typeface="Times New Roman" panose="02020603050405020304" pitchFamily="18" charset="0"/>
              </a:rPr>
              <a:t>エントリー商品</a:t>
            </a:r>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申込書の記入について</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申込書はマイクロソフト ワードで作成しています。</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r>
              <a:rPr lang="en-US" altLang="ja-JP" sz="1200" b="1"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spc="-3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b="1" u="sng" kern="12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不備が無いよう</a:t>
            </a:r>
            <a:r>
              <a:rPr lang="ja-JP" altLang="en-US" sz="1200" b="1" u="sng" kern="12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すべ</a:t>
            </a:r>
            <a:r>
              <a:rPr lang="ja-JP" altLang="ja-JP" sz="1200" b="1" u="sng" kern="12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ての項目をご入力ください。</a:t>
            </a:r>
            <a:endParaRPr lang="en-US" altLang="ja-JP" sz="1200" b="1" u="sng" kern="12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r>
              <a:rPr lang="ja-JP" altLang="en-US" sz="1200" b="1"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spc="-3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spc="-300" dirty="0">
                <a:solidFill>
                  <a:srgbClr val="FF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申込書の情報は、</a:t>
            </a:r>
            <a:r>
              <a:rPr lang="ja-JP" altLang="en-US" sz="1200" b="0" i="0" dirty="0">
                <a:solidFill>
                  <a:srgbClr val="222222"/>
                </a:solidFill>
                <a:effectLst/>
                <a:latin typeface="游明朝" panose="02020400000000000000" pitchFamily="18" charset="-128"/>
                <a:ea typeface="游明朝" panose="02020400000000000000" pitchFamily="18" charset="-128"/>
              </a:rPr>
              <a:t>大丸松坂屋オンラインショッピング上で商品紹介等に使用するため</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r>
              <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spc="-3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誤字、</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脱字に十分にご留意ください。</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endPar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endPar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l" fontAlgn="base"/>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200" kern="1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テキスト ボックス 8">
            <a:extLst>
              <a:ext uri="{FF2B5EF4-FFF2-40B4-BE49-F238E27FC236}">
                <a16:creationId xmlns:a16="http://schemas.microsoft.com/office/drawing/2014/main" id="{BED2FC1E-0ACD-4A27-87EA-7CD75B4378F8}"/>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５</a:t>
            </a:r>
          </a:p>
        </p:txBody>
      </p:sp>
      <p:cxnSp>
        <p:nvCxnSpPr>
          <p:cNvPr id="12" name="直線コネクタ 11">
            <a:extLst>
              <a:ext uri="{FF2B5EF4-FFF2-40B4-BE49-F238E27FC236}">
                <a16:creationId xmlns:a16="http://schemas.microsoft.com/office/drawing/2014/main" id="{5256077F-ED30-41C1-BE1E-BFB4617E219F}"/>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35670931-7B33-44C4-B8C2-8B2F2947D199}"/>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802ABEFE-6216-453E-B7D1-764B3B8603CB}"/>
              </a:ext>
            </a:extLst>
          </p:cNvPr>
          <p:cNvGrpSpPr/>
          <p:nvPr/>
        </p:nvGrpSpPr>
        <p:grpSpPr>
          <a:xfrm>
            <a:off x="868681" y="1915012"/>
            <a:ext cx="5189220" cy="2562225"/>
            <a:chOff x="758826" y="1915012"/>
            <a:chExt cx="5367337" cy="2562225"/>
          </a:xfrm>
        </p:grpSpPr>
        <p:sp>
          <p:nvSpPr>
            <p:cNvPr id="7" name="Rectangle 10">
              <a:extLst>
                <a:ext uri="{FF2B5EF4-FFF2-40B4-BE49-F238E27FC236}">
                  <a16:creationId xmlns:a16="http://schemas.microsoft.com/office/drawing/2014/main" id="{0E1A3911-1705-4D8B-9594-2FB703284689}"/>
                </a:ext>
              </a:extLst>
            </p:cNvPr>
            <p:cNvSpPr>
              <a:spLocks noChangeArrowheads="1"/>
            </p:cNvSpPr>
            <p:nvPr/>
          </p:nvSpPr>
          <p:spPr bwMode="auto">
            <a:xfrm>
              <a:off x="758826" y="1915547"/>
              <a:ext cx="5337175" cy="422405"/>
            </a:xfrm>
            <a:prstGeom prst="rect">
              <a:avLst/>
            </a:prstGeom>
            <a:solidFill>
              <a:schemeClr val="accent3">
                <a:lumMod val="85000"/>
              </a:schemeClr>
            </a:solidFill>
            <a:ln w="9525" algn="ctr">
              <a:solidFill>
                <a:schemeClr val="tx1"/>
              </a:solidFill>
              <a:miter lim="800000"/>
              <a:headEnd/>
              <a:tailEnd/>
            </a:ln>
          </p:spPr>
          <p:txBody>
            <a:bodyPr wrap="square" lIns="72000" tIns="72000" rIns="72000" bIns="72000" anchor="ctr">
              <a:spAutoFit/>
            </a:bodyPr>
            <a:lstStyle/>
            <a:p>
              <a:pPr eaLnBrk="1" hangingPunct="1"/>
              <a:r>
                <a:rPr lang="ja-JP" altLang="en-US" sz="1800" b="1" dirty="0">
                  <a:solidFill>
                    <a:schemeClr val="bg1"/>
                  </a:solidFill>
                  <a:latin typeface="ＭＳ ゴシック" panose="020B0609070205080204" pitchFamily="49" charset="-128"/>
                  <a:ea typeface="ＭＳ ゴシック" panose="020B0609070205080204" pitchFamily="49" charset="-128"/>
                </a:rPr>
                <a:t>                申込書提出先</a:t>
              </a:r>
            </a:p>
          </p:txBody>
        </p:sp>
        <p:sp>
          <p:nvSpPr>
            <p:cNvPr id="8" name="テキスト ボックス 7">
              <a:extLst>
                <a:ext uri="{FF2B5EF4-FFF2-40B4-BE49-F238E27FC236}">
                  <a16:creationId xmlns:a16="http://schemas.microsoft.com/office/drawing/2014/main" id="{7B549E44-E94C-4ED3-8448-5D3EC4B5EABA}"/>
                </a:ext>
              </a:extLst>
            </p:cNvPr>
            <p:cNvSpPr txBox="1"/>
            <p:nvPr/>
          </p:nvSpPr>
          <p:spPr>
            <a:xfrm>
              <a:off x="1282658" y="3768409"/>
              <a:ext cx="4417900" cy="430887"/>
            </a:xfrm>
            <a:prstGeom prst="rect">
              <a:avLst/>
            </a:prstGeom>
            <a:noFill/>
          </p:spPr>
          <p:txBody>
            <a:bodyPr wrap="square">
              <a:spAutoFit/>
            </a:bodyPr>
            <a:lstStyle/>
            <a:p>
              <a:pPr algn="ctr" eaLnBrk="1" hangingPunct="1"/>
              <a:r>
                <a:rPr lang="ja-JP" altLang="en-US" sz="1100" dirty="0">
                  <a:latin typeface="ＭＳ ゴシック" panose="020B0609070205080204" pitchFamily="49" charset="-128"/>
                  <a:ea typeface="ＭＳ ゴシック" panose="020B0609070205080204" pitchFamily="49" charset="-128"/>
                </a:rPr>
                <a:t>～　受付時間　～</a:t>
              </a:r>
              <a:endParaRPr lang="en-US" altLang="ja-JP" sz="1100" dirty="0">
                <a:latin typeface="ＭＳ ゴシック" panose="020B0609070205080204" pitchFamily="49" charset="-128"/>
                <a:ea typeface="ＭＳ ゴシック" panose="020B0609070205080204" pitchFamily="49" charset="-128"/>
              </a:endParaRPr>
            </a:p>
            <a:p>
              <a:pPr algn="ctr" eaLnBrk="1" hangingPunct="1"/>
              <a:r>
                <a:rPr lang="ja-JP" altLang="en-US" sz="1100" dirty="0">
                  <a:latin typeface="ＭＳ ゴシック" panose="020B0609070205080204" pitchFamily="49" charset="-128"/>
                  <a:ea typeface="ＭＳ ゴシック" panose="020B0609070205080204" pitchFamily="49" charset="-128"/>
                </a:rPr>
                <a:t>土日祝祭日を除く 月曜日～金曜日の</a:t>
              </a:r>
              <a:r>
                <a:rPr lang="en-US" altLang="ja-JP" sz="1100" dirty="0">
                  <a:latin typeface="ＭＳ ゴシック" panose="020B0609070205080204" pitchFamily="49" charset="-128"/>
                  <a:ea typeface="ＭＳ ゴシック" panose="020B0609070205080204" pitchFamily="49" charset="-128"/>
                </a:rPr>
                <a:t>10:00</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18:00</a:t>
              </a:r>
              <a:r>
                <a:rPr lang="ja-JP" altLang="en-US" sz="1100" dirty="0">
                  <a:latin typeface="ＭＳ ゴシック" panose="020B0609070205080204" pitchFamily="49" charset="-128"/>
                  <a:ea typeface="ＭＳ ゴシック" panose="020B0609070205080204" pitchFamily="49" charset="-128"/>
                </a:rPr>
                <a:t>まで</a:t>
              </a:r>
              <a:endParaRPr lang="en-US" altLang="ja-JP" sz="1100" dirty="0">
                <a:latin typeface="ＭＳ ゴシック" panose="020B0609070205080204" pitchFamily="49" charset="-128"/>
                <a:ea typeface="ＭＳ ゴシック" panose="020B0609070205080204" pitchFamily="49" charset="-128"/>
              </a:endParaRPr>
            </a:p>
          </p:txBody>
        </p:sp>
        <p:grpSp>
          <p:nvGrpSpPr>
            <p:cNvPr id="2" name="Group 4">
              <a:extLst>
                <a:ext uri="{FF2B5EF4-FFF2-40B4-BE49-F238E27FC236}">
                  <a16:creationId xmlns:a16="http://schemas.microsoft.com/office/drawing/2014/main" id="{1F137F0F-AB58-472A-B4AC-4D21EDF6F4AD}"/>
                </a:ext>
              </a:extLst>
            </p:cNvPr>
            <p:cNvGrpSpPr>
              <a:grpSpLocks noChangeAspect="1"/>
            </p:cNvGrpSpPr>
            <p:nvPr/>
          </p:nvGrpSpPr>
          <p:grpSpPr bwMode="auto">
            <a:xfrm>
              <a:off x="768350" y="1915012"/>
              <a:ext cx="5357813" cy="2562225"/>
              <a:chOff x="484" y="1406"/>
              <a:chExt cx="3375" cy="1614"/>
            </a:xfrm>
          </p:grpSpPr>
          <p:sp>
            <p:nvSpPr>
              <p:cNvPr id="3" name="AutoShape 3">
                <a:extLst>
                  <a:ext uri="{FF2B5EF4-FFF2-40B4-BE49-F238E27FC236}">
                    <a16:creationId xmlns:a16="http://schemas.microsoft.com/office/drawing/2014/main" id="{703ACEFE-7A7A-4B14-BED9-BB30A1A165C7}"/>
                  </a:ext>
                </a:extLst>
              </p:cNvPr>
              <p:cNvSpPr>
                <a:spLocks noChangeAspect="1" noChangeArrowheads="1" noTextEdit="1"/>
              </p:cNvSpPr>
              <p:nvPr/>
            </p:nvSpPr>
            <p:spPr bwMode="auto">
              <a:xfrm>
                <a:off x="484" y="1406"/>
                <a:ext cx="3362" cy="1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4" name="Rectangle 5">
                <a:extLst>
                  <a:ext uri="{FF2B5EF4-FFF2-40B4-BE49-F238E27FC236}">
                    <a16:creationId xmlns:a16="http://schemas.microsoft.com/office/drawing/2014/main" id="{B6ED91D3-2D89-4DE9-8A65-8CAC5453B270}"/>
                  </a:ext>
                </a:extLst>
              </p:cNvPr>
              <p:cNvSpPr>
                <a:spLocks noChangeArrowheads="1"/>
              </p:cNvSpPr>
              <p:nvPr/>
            </p:nvSpPr>
            <p:spPr bwMode="auto">
              <a:xfrm>
                <a:off x="484" y="1421"/>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4" name="Rectangle 6">
                <a:extLst>
                  <a:ext uri="{FF2B5EF4-FFF2-40B4-BE49-F238E27FC236}">
                    <a16:creationId xmlns:a16="http://schemas.microsoft.com/office/drawing/2014/main" id="{420FD255-2714-4405-8680-E952F902BEE7}"/>
                  </a:ext>
                </a:extLst>
              </p:cNvPr>
              <p:cNvSpPr>
                <a:spLocks noChangeArrowheads="1"/>
              </p:cNvSpPr>
              <p:nvPr/>
            </p:nvSpPr>
            <p:spPr bwMode="auto">
              <a:xfrm>
                <a:off x="484" y="1406"/>
                <a:ext cx="3359" cy="159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5" name="Rectangle 7">
                <a:extLst>
                  <a:ext uri="{FF2B5EF4-FFF2-40B4-BE49-F238E27FC236}">
                    <a16:creationId xmlns:a16="http://schemas.microsoft.com/office/drawing/2014/main" id="{D2FD4E6D-32C1-41DE-B334-E119A33AD505}"/>
                  </a:ext>
                </a:extLst>
              </p:cNvPr>
              <p:cNvSpPr>
                <a:spLocks noChangeArrowheads="1"/>
              </p:cNvSpPr>
              <p:nvPr/>
            </p:nvSpPr>
            <p:spPr bwMode="auto">
              <a:xfrm>
                <a:off x="2163" y="1469"/>
                <a:ext cx="1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 name="Rectangle 8">
                <a:extLst>
                  <a:ext uri="{FF2B5EF4-FFF2-40B4-BE49-F238E27FC236}">
                    <a16:creationId xmlns:a16="http://schemas.microsoft.com/office/drawing/2014/main" id="{2BAB984A-FFA8-4AC0-8E74-5E5929C4E266}"/>
                  </a:ext>
                </a:extLst>
              </p:cNvPr>
              <p:cNvSpPr>
                <a:spLocks noChangeArrowheads="1"/>
              </p:cNvSpPr>
              <p:nvPr/>
            </p:nvSpPr>
            <p:spPr bwMode="auto">
              <a:xfrm>
                <a:off x="2477" y="146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7" name="Rectangle 9">
                <a:extLst>
                  <a:ext uri="{FF2B5EF4-FFF2-40B4-BE49-F238E27FC236}">
                    <a16:creationId xmlns:a16="http://schemas.microsoft.com/office/drawing/2014/main" id="{2210D0A7-6BB9-42C3-A85D-DF52F68FE7B6}"/>
                  </a:ext>
                </a:extLst>
              </p:cNvPr>
              <p:cNvSpPr>
                <a:spLocks noChangeArrowheads="1"/>
              </p:cNvSpPr>
              <p:nvPr/>
            </p:nvSpPr>
            <p:spPr bwMode="auto">
              <a:xfrm>
                <a:off x="2163" y="1622"/>
                <a:ext cx="13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8" name="Rectangle 10">
                <a:extLst>
                  <a:ext uri="{FF2B5EF4-FFF2-40B4-BE49-F238E27FC236}">
                    <a16:creationId xmlns:a16="http://schemas.microsoft.com/office/drawing/2014/main" id="{11FC58E3-DAB3-40D2-88DA-6376455A9997}"/>
                  </a:ext>
                </a:extLst>
              </p:cNvPr>
              <p:cNvSpPr>
                <a:spLocks noChangeArrowheads="1"/>
              </p:cNvSpPr>
              <p:nvPr/>
            </p:nvSpPr>
            <p:spPr bwMode="auto">
              <a:xfrm>
                <a:off x="3756" y="1826"/>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1" name="Rectangle 13">
                <a:extLst>
                  <a:ext uri="{FF2B5EF4-FFF2-40B4-BE49-F238E27FC236}">
                    <a16:creationId xmlns:a16="http://schemas.microsoft.com/office/drawing/2014/main" id="{17B003DF-58F8-4975-BD7B-1D8C14530E16}"/>
                  </a:ext>
                </a:extLst>
              </p:cNvPr>
              <p:cNvSpPr>
                <a:spLocks noChangeArrowheads="1"/>
              </p:cNvSpPr>
              <p:nvPr/>
            </p:nvSpPr>
            <p:spPr bwMode="auto">
              <a:xfrm>
                <a:off x="2761" y="191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2" name="Rectangle 14">
                <a:extLst>
                  <a:ext uri="{FF2B5EF4-FFF2-40B4-BE49-F238E27FC236}">
                    <a16:creationId xmlns:a16="http://schemas.microsoft.com/office/drawing/2014/main" id="{ABE685E1-1CF0-4E70-BCE6-58A8C520E0A8}"/>
                  </a:ext>
                </a:extLst>
              </p:cNvPr>
              <p:cNvSpPr>
                <a:spLocks noChangeArrowheads="1"/>
              </p:cNvSpPr>
              <p:nvPr/>
            </p:nvSpPr>
            <p:spPr bwMode="auto">
              <a:xfrm>
                <a:off x="2839" y="191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 name="Rectangle 16">
                <a:extLst>
                  <a:ext uri="{FF2B5EF4-FFF2-40B4-BE49-F238E27FC236}">
                    <a16:creationId xmlns:a16="http://schemas.microsoft.com/office/drawing/2014/main" id="{569201F4-592F-47B9-84C4-51664F2ECE6A}"/>
                  </a:ext>
                </a:extLst>
              </p:cNvPr>
              <p:cNvSpPr>
                <a:spLocks noChangeArrowheads="1"/>
              </p:cNvSpPr>
              <p:nvPr/>
            </p:nvSpPr>
            <p:spPr bwMode="auto">
              <a:xfrm>
                <a:off x="2556" y="2058"/>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5" name="Rectangle 17">
                <a:extLst>
                  <a:ext uri="{FF2B5EF4-FFF2-40B4-BE49-F238E27FC236}">
                    <a16:creationId xmlns:a16="http://schemas.microsoft.com/office/drawing/2014/main" id="{B66C4868-1D9C-4FF6-99FA-18A447B488F8}"/>
                  </a:ext>
                </a:extLst>
              </p:cNvPr>
              <p:cNvSpPr>
                <a:spLocks noChangeArrowheads="1"/>
              </p:cNvSpPr>
              <p:nvPr/>
            </p:nvSpPr>
            <p:spPr bwMode="auto">
              <a:xfrm>
                <a:off x="1376" y="2195"/>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rPr>
                  <a:t>TEL</a:t>
                </a:r>
                <a:endParaRPr kumimoji="0" lang="ja-JP" altLang="ja-JP" sz="1800" b="0" i="0" u="none" strike="noStrike" cap="none" normalizeH="0" baseline="0" dirty="0">
                  <a:ln>
                    <a:noFill/>
                  </a:ln>
                  <a:effectLst/>
                  <a:latin typeface="ＭＳ ゴシック" panose="020B0609070205080204" pitchFamily="49" charset="-128"/>
                  <a:ea typeface="ＭＳ ゴシック" panose="020B0609070205080204" pitchFamily="49" charset="-128"/>
                </a:endParaRPr>
              </a:p>
            </p:txBody>
          </p:sp>
          <p:sp>
            <p:nvSpPr>
              <p:cNvPr id="26" name="Rectangle 18">
                <a:extLst>
                  <a:ext uri="{FF2B5EF4-FFF2-40B4-BE49-F238E27FC236}">
                    <a16:creationId xmlns:a16="http://schemas.microsoft.com/office/drawing/2014/main" id="{63C83DAC-A46B-4864-A147-7014F750C606}"/>
                  </a:ext>
                </a:extLst>
              </p:cNvPr>
              <p:cNvSpPr>
                <a:spLocks noChangeArrowheads="1"/>
              </p:cNvSpPr>
              <p:nvPr/>
            </p:nvSpPr>
            <p:spPr bwMode="auto">
              <a:xfrm>
                <a:off x="744" y="220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7" name="Rectangle 19">
                <a:extLst>
                  <a:ext uri="{FF2B5EF4-FFF2-40B4-BE49-F238E27FC236}">
                    <a16:creationId xmlns:a16="http://schemas.microsoft.com/office/drawing/2014/main" id="{55B8D542-0148-423C-B156-182C07A32D27}"/>
                  </a:ext>
                </a:extLst>
              </p:cNvPr>
              <p:cNvSpPr>
                <a:spLocks noChangeArrowheads="1"/>
              </p:cNvSpPr>
              <p:nvPr/>
            </p:nvSpPr>
            <p:spPr bwMode="auto">
              <a:xfrm>
                <a:off x="1766" y="220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28" name="Rectangle 20">
                <a:extLst>
                  <a:ext uri="{FF2B5EF4-FFF2-40B4-BE49-F238E27FC236}">
                    <a16:creationId xmlns:a16="http://schemas.microsoft.com/office/drawing/2014/main" id="{71B3E0B5-CC8F-4B16-9D73-32BAE335B6CE}"/>
                  </a:ext>
                </a:extLst>
              </p:cNvPr>
              <p:cNvSpPr>
                <a:spLocks noChangeArrowheads="1"/>
              </p:cNvSpPr>
              <p:nvPr/>
            </p:nvSpPr>
            <p:spPr bwMode="auto">
              <a:xfrm>
                <a:off x="1801" y="2208"/>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9" name="Rectangle 21">
                <a:extLst>
                  <a:ext uri="{FF2B5EF4-FFF2-40B4-BE49-F238E27FC236}">
                    <a16:creationId xmlns:a16="http://schemas.microsoft.com/office/drawing/2014/main" id="{DB4B630D-2EB9-4E5E-BA8B-DA8D413C77B9}"/>
                  </a:ext>
                </a:extLst>
              </p:cNvPr>
              <p:cNvSpPr>
                <a:spLocks noChangeArrowheads="1"/>
              </p:cNvSpPr>
              <p:nvPr/>
            </p:nvSpPr>
            <p:spPr bwMode="auto">
              <a:xfrm>
                <a:off x="2220" y="219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FAX</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30" name="Rectangle 22">
                <a:extLst>
                  <a:ext uri="{FF2B5EF4-FFF2-40B4-BE49-F238E27FC236}">
                    <a16:creationId xmlns:a16="http://schemas.microsoft.com/office/drawing/2014/main" id="{0DC973CE-5C79-40D9-89CA-5A85480A69E9}"/>
                  </a:ext>
                </a:extLst>
              </p:cNvPr>
              <p:cNvSpPr>
                <a:spLocks noChangeArrowheads="1"/>
              </p:cNvSpPr>
              <p:nvPr/>
            </p:nvSpPr>
            <p:spPr bwMode="auto">
              <a:xfrm>
                <a:off x="1471" y="2205"/>
                <a:ext cx="1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6" name="Rectangle 28">
                <a:extLst>
                  <a:ext uri="{FF2B5EF4-FFF2-40B4-BE49-F238E27FC236}">
                    <a16:creationId xmlns:a16="http://schemas.microsoft.com/office/drawing/2014/main" id="{C5C697E9-0DA4-488E-90E6-1E10983ED1F4}"/>
                  </a:ext>
                </a:extLst>
              </p:cNvPr>
              <p:cNvSpPr>
                <a:spLocks noChangeArrowheads="1"/>
              </p:cNvSpPr>
              <p:nvPr/>
            </p:nvSpPr>
            <p:spPr bwMode="auto">
              <a:xfrm>
                <a:off x="2600" y="2208"/>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8" name="Rectangle 30">
                <a:extLst>
                  <a:ext uri="{FF2B5EF4-FFF2-40B4-BE49-F238E27FC236}">
                    <a16:creationId xmlns:a16="http://schemas.microsoft.com/office/drawing/2014/main" id="{4B7AD0BD-5D13-49C1-84EA-B56ED5C9B47E}"/>
                  </a:ext>
                </a:extLst>
              </p:cNvPr>
              <p:cNvSpPr>
                <a:spLocks noChangeArrowheads="1"/>
              </p:cNvSpPr>
              <p:nvPr/>
            </p:nvSpPr>
            <p:spPr bwMode="auto">
              <a:xfrm>
                <a:off x="1790" y="2388"/>
                <a:ext cx="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E</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39" name="Rectangle 31">
                <a:extLst>
                  <a:ext uri="{FF2B5EF4-FFF2-40B4-BE49-F238E27FC236}">
                    <a16:creationId xmlns:a16="http://schemas.microsoft.com/office/drawing/2014/main" id="{D35CC3EF-06E5-4BAD-8693-51649805D79E}"/>
                  </a:ext>
                </a:extLst>
              </p:cNvPr>
              <p:cNvSpPr>
                <a:spLocks noChangeArrowheads="1"/>
              </p:cNvSpPr>
              <p:nvPr/>
            </p:nvSpPr>
            <p:spPr bwMode="auto">
              <a:xfrm>
                <a:off x="1847" y="2391"/>
                <a:ext cx="10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0" name="Rectangle 32">
                <a:extLst>
                  <a:ext uri="{FF2B5EF4-FFF2-40B4-BE49-F238E27FC236}">
                    <a16:creationId xmlns:a16="http://schemas.microsoft.com/office/drawing/2014/main" id="{CC0FCC3E-6AC6-4C37-838A-5F8E031567AF}"/>
                  </a:ext>
                </a:extLst>
              </p:cNvPr>
              <p:cNvSpPr>
                <a:spLocks noChangeArrowheads="1"/>
              </p:cNvSpPr>
              <p:nvPr/>
            </p:nvSpPr>
            <p:spPr bwMode="auto">
              <a:xfrm>
                <a:off x="1896" y="2388"/>
                <a:ext cx="2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mail: </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41" name="Rectangle 33">
                <a:extLst>
                  <a:ext uri="{FF2B5EF4-FFF2-40B4-BE49-F238E27FC236}">
                    <a16:creationId xmlns:a16="http://schemas.microsoft.com/office/drawing/2014/main" id="{69095253-EA6E-45E1-9880-E594F90F421A}"/>
                  </a:ext>
                </a:extLst>
              </p:cNvPr>
              <p:cNvSpPr>
                <a:spLocks noChangeArrowheads="1"/>
              </p:cNvSpPr>
              <p:nvPr/>
            </p:nvSpPr>
            <p:spPr bwMode="auto">
              <a:xfrm>
                <a:off x="2103" y="2388"/>
                <a:ext cx="5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000000"/>
                    </a:solidFill>
                    <a:latin typeface="ＭＳ ゴシック" panose="020B0609070205080204" pitchFamily="49" charset="-128"/>
                    <a:ea typeface="ＭＳ ゴシック" panose="020B0609070205080204" pitchFamily="49" charset="-128"/>
                  </a:rPr>
                  <a:t>ec@jaga.co.jp</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42" name="Rectangle 34">
                <a:extLst>
                  <a:ext uri="{FF2B5EF4-FFF2-40B4-BE49-F238E27FC236}">
                    <a16:creationId xmlns:a16="http://schemas.microsoft.com/office/drawing/2014/main" id="{2ECE8F56-259F-43EA-B27B-0F031270ADEB}"/>
                  </a:ext>
                </a:extLst>
              </p:cNvPr>
              <p:cNvSpPr>
                <a:spLocks noChangeArrowheads="1"/>
              </p:cNvSpPr>
              <p:nvPr/>
            </p:nvSpPr>
            <p:spPr bwMode="auto">
              <a:xfrm>
                <a:off x="2217" y="2339"/>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3" name="Rectangle 35">
                <a:extLst>
                  <a:ext uri="{FF2B5EF4-FFF2-40B4-BE49-F238E27FC236}">
                    <a16:creationId xmlns:a16="http://schemas.microsoft.com/office/drawing/2014/main" id="{C6D789B5-FCF7-4D36-A8DE-3FD1569E48FA}"/>
                  </a:ext>
                </a:extLst>
              </p:cNvPr>
              <p:cNvSpPr>
                <a:spLocks noChangeArrowheads="1"/>
              </p:cNvSpPr>
              <p:nvPr/>
            </p:nvSpPr>
            <p:spPr bwMode="auto">
              <a:xfrm>
                <a:off x="2163" y="2473"/>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nvGrpSpPr>
              <p:cNvPr id="44" name="Group 38">
                <a:extLst>
                  <a:ext uri="{FF2B5EF4-FFF2-40B4-BE49-F238E27FC236}">
                    <a16:creationId xmlns:a16="http://schemas.microsoft.com/office/drawing/2014/main" id="{11394FF3-8355-4AA8-9A20-A7C47DE50E18}"/>
                  </a:ext>
                </a:extLst>
              </p:cNvPr>
              <p:cNvGrpSpPr>
                <a:grpSpLocks/>
              </p:cNvGrpSpPr>
              <p:nvPr/>
            </p:nvGrpSpPr>
            <p:grpSpPr bwMode="auto">
              <a:xfrm>
                <a:off x="1127" y="1797"/>
                <a:ext cx="2044" cy="111"/>
                <a:chOff x="1127" y="1797"/>
                <a:chExt cx="2044" cy="111"/>
              </a:xfrm>
            </p:grpSpPr>
            <p:sp>
              <p:nvSpPr>
                <p:cNvPr id="45" name="Rectangle 36">
                  <a:extLst>
                    <a:ext uri="{FF2B5EF4-FFF2-40B4-BE49-F238E27FC236}">
                      <a16:creationId xmlns:a16="http://schemas.microsoft.com/office/drawing/2014/main" id="{1B4EF320-D350-4B94-AB5D-EC6B43938AD8}"/>
                    </a:ext>
                  </a:extLst>
                </p:cNvPr>
                <p:cNvSpPr>
                  <a:spLocks noChangeArrowheads="1"/>
                </p:cNvSpPr>
                <p:nvPr/>
              </p:nvSpPr>
              <p:spPr bwMode="auto">
                <a:xfrm>
                  <a:off x="1127" y="1797"/>
                  <a:ext cx="20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大丸松坂屋</a:t>
                  </a: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オンライン</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ショッピング</a:t>
                  </a:r>
                  <a:r>
                    <a:rPr lang="ja-JP" altLang="en-US" sz="1100" dirty="0">
                      <a:solidFill>
                        <a:srgbClr val="000000"/>
                      </a:solidFill>
                      <a:latin typeface="ＭＳ ゴシック" panose="020B0609070205080204" pitchFamily="49" charset="-128"/>
                      <a:ea typeface="ＭＳ ゴシック" panose="020B0609070205080204" pitchFamily="49" charset="-128"/>
                    </a:rPr>
                    <a:t>事業</a:t>
                  </a: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運営事務局</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46" name="Rectangle 37">
                  <a:extLst>
                    <a:ext uri="{FF2B5EF4-FFF2-40B4-BE49-F238E27FC236}">
                      <a16:creationId xmlns:a16="http://schemas.microsoft.com/office/drawing/2014/main" id="{87173F01-1E75-420D-ABE4-3C285764BA2B}"/>
                    </a:ext>
                  </a:extLst>
                </p:cNvPr>
                <p:cNvSpPr>
                  <a:spLocks noChangeArrowheads="1"/>
                </p:cNvSpPr>
                <p:nvPr/>
              </p:nvSpPr>
              <p:spPr bwMode="auto">
                <a:xfrm>
                  <a:off x="2031" y="1797"/>
                  <a:ext cx="7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grpSp>
        <p:sp>
          <p:nvSpPr>
            <p:cNvPr id="47" name="テキスト ボックス 46">
              <a:extLst>
                <a:ext uri="{FF2B5EF4-FFF2-40B4-BE49-F238E27FC236}">
                  <a16:creationId xmlns:a16="http://schemas.microsoft.com/office/drawing/2014/main" id="{E8FB95B3-5859-4353-8E6F-443F99BEDA4C}"/>
                </a:ext>
              </a:extLst>
            </p:cNvPr>
            <p:cNvSpPr txBox="1"/>
            <p:nvPr/>
          </p:nvSpPr>
          <p:spPr>
            <a:xfrm>
              <a:off x="2357438" y="3052562"/>
              <a:ext cx="1312861" cy="369332"/>
            </a:xfrm>
            <a:prstGeom prst="rect">
              <a:avLst/>
            </a:prstGeom>
            <a:noFill/>
          </p:spPr>
          <p:txBody>
            <a:bodyPr wrap="square" rtlCol="0">
              <a:spAutoFit/>
            </a:bodyPr>
            <a:lstStyle/>
            <a:p>
              <a:r>
                <a:rPr kumimoji="1" lang="en-US" altLang="ja-JP" sz="1050" dirty="0">
                  <a:latin typeface="ＭＳ ゴシック" panose="020B0609070205080204" pitchFamily="49" charset="-128"/>
                  <a:ea typeface="ＭＳ ゴシック" panose="020B0609070205080204" pitchFamily="49" charset="-128"/>
                </a:rPr>
                <a:t>080-9665-1040</a:t>
              </a:r>
              <a:r>
                <a:rPr kumimoji="1" lang="en-US" altLang="ja-JP" dirty="0">
                  <a:latin typeface="+mn-ea"/>
                </a:rPr>
                <a:t> </a:t>
              </a:r>
              <a:endParaRPr kumimoji="1" lang="ja-JP" altLang="en-US" dirty="0">
                <a:latin typeface="+mn-ea"/>
              </a:endParaRPr>
            </a:p>
          </p:txBody>
        </p:sp>
        <p:sp>
          <p:nvSpPr>
            <p:cNvPr id="48" name="Rectangle 22">
              <a:extLst>
                <a:ext uri="{FF2B5EF4-FFF2-40B4-BE49-F238E27FC236}">
                  <a16:creationId xmlns:a16="http://schemas.microsoft.com/office/drawing/2014/main" id="{6311E46D-262F-44EB-8D94-7E284A47F0A6}"/>
                </a:ext>
              </a:extLst>
            </p:cNvPr>
            <p:cNvSpPr>
              <a:spLocks noChangeArrowheads="1"/>
            </p:cNvSpPr>
            <p:nvPr/>
          </p:nvSpPr>
          <p:spPr bwMode="auto">
            <a:xfrm>
              <a:off x="3695699" y="3167550"/>
              <a:ext cx="5334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49" name="テキスト ボックス 48">
              <a:extLst>
                <a:ext uri="{FF2B5EF4-FFF2-40B4-BE49-F238E27FC236}">
                  <a16:creationId xmlns:a16="http://schemas.microsoft.com/office/drawing/2014/main" id="{1DE7BD92-9663-4183-B337-DE2CAB31A478}"/>
                </a:ext>
              </a:extLst>
            </p:cNvPr>
            <p:cNvSpPr txBox="1"/>
            <p:nvPr/>
          </p:nvSpPr>
          <p:spPr>
            <a:xfrm>
              <a:off x="3721102" y="3047306"/>
              <a:ext cx="1312861" cy="369332"/>
            </a:xfrm>
            <a:prstGeom prst="rect">
              <a:avLst/>
            </a:prstGeom>
            <a:noFill/>
          </p:spPr>
          <p:txBody>
            <a:bodyPr wrap="square" rtlCol="0">
              <a:spAutoFit/>
            </a:bodyPr>
            <a:lstStyle/>
            <a:p>
              <a:r>
                <a:rPr kumimoji="1" lang="en-US" altLang="ja-JP" sz="1050" dirty="0">
                  <a:latin typeface="ＭＳ ゴシック" panose="020B0609070205080204" pitchFamily="49" charset="-128"/>
                  <a:ea typeface="ＭＳ ゴシック" panose="020B0609070205080204" pitchFamily="49" charset="-128"/>
                </a:rPr>
                <a:t>03-3701-8062</a:t>
              </a:r>
              <a:r>
                <a:rPr kumimoji="1" lang="en-US" altLang="ja-JP" dirty="0">
                  <a:latin typeface="+mn-ea"/>
                </a:rPr>
                <a:t> </a:t>
              </a:r>
              <a:endParaRPr kumimoji="1" lang="ja-JP" altLang="en-US" dirty="0">
                <a:latin typeface="+mn-ea"/>
              </a:endParaRPr>
            </a:p>
          </p:txBody>
        </p:sp>
        <p:sp>
          <p:nvSpPr>
            <p:cNvPr id="50" name="テキスト ボックス 49">
              <a:extLst>
                <a:ext uri="{FF2B5EF4-FFF2-40B4-BE49-F238E27FC236}">
                  <a16:creationId xmlns:a16="http://schemas.microsoft.com/office/drawing/2014/main" id="{C5B3A118-E966-445C-B1A6-5859D7FDA46B}"/>
                </a:ext>
              </a:extLst>
            </p:cNvPr>
            <p:cNvSpPr txBox="1"/>
            <p:nvPr/>
          </p:nvSpPr>
          <p:spPr>
            <a:xfrm>
              <a:off x="2282161" y="2823061"/>
              <a:ext cx="2228705" cy="261610"/>
            </a:xfrm>
            <a:prstGeom prst="rect">
              <a:avLst/>
            </a:prstGeom>
            <a:noFill/>
          </p:spPr>
          <p:txBody>
            <a:bodyPr wrap="square">
              <a:spAutoFit/>
            </a:bodyPr>
            <a:lstStyle/>
            <a:p>
              <a:pPr algn="l" fontAlgn="base"/>
              <a:r>
                <a:rPr lang="ja-JP" altLang="en-US"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担当：浜田、山田、服部、遠藤</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pSp>
    </p:spTree>
    <p:extLst>
      <p:ext uri="{BB962C8B-B14F-4D97-AF65-F5344CB8AC3E}">
        <p14:creationId xmlns:p14="http://schemas.microsoft.com/office/powerpoint/2010/main" val="688083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6731000" cy="7956024"/>
          </a:xfrm>
          <a:prstGeom prst="rect">
            <a:avLst/>
          </a:prstGeom>
          <a:noFill/>
        </p:spPr>
        <p:txBody>
          <a:bodyPr wrap="square">
            <a:spAutoFit/>
          </a:bodyPr>
          <a:lstStyle/>
          <a:p>
            <a:pPr algn="l" fontAlgn="base"/>
            <a:r>
              <a:rPr lang="ja-JP" altLang="en-US"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７．選定</a:t>
            </a:r>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会への商品の手配に関して</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495300"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①</a:t>
            </a:r>
            <a:r>
              <a:rPr lang="ja-JP" altLang="en-US" sz="1200" spc="-15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商品サンプルの必要量</a:t>
            </a:r>
            <a:r>
              <a:rPr lang="ja-JP" altLang="en-US"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について</a:t>
            </a:r>
            <a:r>
              <a:rPr lang="ja-JP" altLang="ja-JP" sz="1200" kern="1200" dirty="0">
                <a:solidFill>
                  <a:srgbClr val="FF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※別途ご相談いたします</a:t>
            </a:r>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u="sng" dirty="0">
                <a:latin typeface="游明朝" panose="02020400000000000000" pitchFamily="18" charset="-128"/>
                <a:ea typeface="游明朝" panose="02020400000000000000" pitchFamily="18" charset="-128"/>
                <a:cs typeface="Times New Roman" panose="02020603050405020304" pitchFamily="18" charset="0"/>
              </a:rPr>
              <a:t>15</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人が少量を試飲、試食することを想定しております</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選定</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会には、大丸松坂屋</a:t>
            </a:r>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百貨店</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の</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バイヤーなど約</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15</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名が参加いたします。</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また、食品に関しては試飲、試食の仕方によってエントリー商品以外の</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食材や調味料などが必要な場合は、</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それらについて</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もエントリー商品と</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ともにご手配ください。</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②</a:t>
            </a:r>
            <a:r>
              <a:rPr lang="ja-JP" altLang="en-US" sz="12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200" spc="-150" dirty="0">
                <a:latin typeface="ＭＳ ゴシック" panose="020B0609070205080204" pitchFamily="49" charset="-128"/>
                <a:ea typeface="ＭＳ ゴシック" panose="020B0609070205080204" pitchFamily="49" charset="-128"/>
                <a:cs typeface="Times New Roman" panose="02020603050405020304" pitchFamily="18" charset="0"/>
              </a:rPr>
              <a:t>エントリー商品</a:t>
            </a:r>
            <a:r>
              <a:rPr lang="ja-JP"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申込書のコピー</a:t>
            </a:r>
            <a:r>
              <a:rPr lang="ja-JP" altLang="en-US"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について</a:t>
            </a:r>
            <a:endParaRPr lang="en-US"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エントリー商品申込書のコピーをご用意ください。</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事務局にて確認後、不備がなく確定した申込書を可能な限り</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両面印刷で</a:t>
            </a:r>
            <a:r>
              <a:rPr lang="en-US"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1</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枚に</a:t>
            </a:r>
            <a:r>
              <a:rPr lang="ja-JP" altLang="en-US" sz="1200" b="1" u="sng" kern="1200" dirty="0">
                <a:effectLst/>
                <a:latin typeface="游明朝" panose="02020400000000000000" pitchFamily="18" charset="-128"/>
                <a:ea typeface="游明朝" panose="02020400000000000000" pitchFamily="18" charset="-128"/>
                <a:cs typeface="Times New Roman" panose="02020603050405020304" pitchFamily="18" charset="0"/>
              </a:rPr>
              <a:t>収め</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1200" b="1" u="sng" dirty="0">
                <a:latin typeface="游明朝" panose="02020400000000000000" pitchFamily="18" charset="-128"/>
                <a:ea typeface="游明朝" panose="02020400000000000000" pitchFamily="18" charset="-128"/>
                <a:cs typeface="Times New Roman" panose="02020603050405020304" pitchFamily="18" charset="0"/>
              </a:rPr>
              <a:t>15</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枚印刷の上、商品サンプルとともにお送りください</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000" kern="1200" dirty="0">
                <a:effectLst/>
                <a:latin typeface="游明朝" panose="02020400000000000000" pitchFamily="18" charset="-128"/>
                <a:ea typeface="游明朝" panose="02020400000000000000" pitchFamily="18" charset="-128"/>
                <a:cs typeface="Times New Roman" panose="02020603050405020304" pitchFamily="18" charset="0"/>
              </a:rPr>
              <a:t>（別途郵送でも構いません）</a:t>
            </a:r>
            <a:endParaRPr lang="en-US" altLang="ja-JP" sz="10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eaLnBrk="0" fontAlgn="base" hangingPunct="0"/>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u="sng" dirty="0">
                <a:latin typeface="游明朝" panose="02020400000000000000" pitchFamily="18" charset="-128"/>
                <a:ea typeface="游明朝" panose="02020400000000000000" pitchFamily="18" charset="-128"/>
                <a:cs typeface="Times New Roman" panose="02020603050405020304" pitchFamily="18" charset="0"/>
              </a:rPr>
              <a:t>コピーは、</a:t>
            </a:r>
            <a:r>
              <a:rPr lang="en-US" altLang="ja-JP" sz="1200" u="sng" dirty="0">
                <a:latin typeface="游明朝" panose="02020400000000000000" pitchFamily="18" charset="-128"/>
                <a:ea typeface="游明朝" panose="02020400000000000000" pitchFamily="18" charset="-128"/>
                <a:cs typeface="Times New Roman" panose="02020603050405020304" pitchFamily="18" charset="0"/>
              </a:rPr>
              <a:t>1</a:t>
            </a:r>
            <a:r>
              <a:rPr lang="ja-JP" altLang="ja-JP" sz="1200" u="sng" dirty="0">
                <a:latin typeface="游明朝" panose="02020400000000000000" pitchFamily="18" charset="-128"/>
                <a:ea typeface="游明朝" panose="02020400000000000000" pitchFamily="18" charset="-128"/>
                <a:cs typeface="Times New Roman" panose="02020603050405020304" pitchFamily="18" charset="0"/>
              </a:rPr>
              <a:t>つのクリアファイルに</a:t>
            </a:r>
            <a:r>
              <a:rPr lang="en-US" altLang="ja-JP" sz="1200" u="sng" dirty="0">
                <a:latin typeface="游明朝" panose="02020400000000000000" pitchFamily="18" charset="-128"/>
                <a:ea typeface="游明朝" panose="02020400000000000000" pitchFamily="18" charset="-128"/>
                <a:cs typeface="Times New Roman" panose="02020603050405020304" pitchFamily="18" charset="0"/>
              </a:rPr>
              <a:t>15</a:t>
            </a:r>
            <a:r>
              <a:rPr lang="ja-JP" altLang="ja-JP" sz="1200" u="sng" dirty="0">
                <a:latin typeface="游明朝" panose="02020400000000000000" pitchFamily="18" charset="-128"/>
                <a:ea typeface="游明朝" panose="02020400000000000000" pitchFamily="18" charset="-128"/>
                <a:cs typeface="Times New Roman" panose="02020603050405020304" pitchFamily="18" charset="0"/>
              </a:rPr>
              <a:t>部差し込</a:t>
            </a:r>
            <a:r>
              <a:rPr lang="ja-JP" altLang="en-US" sz="1200" u="sng" dirty="0">
                <a:latin typeface="游明朝" panose="02020400000000000000" pitchFamily="18" charset="-128"/>
                <a:ea typeface="游明朝" panose="02020400000000000000" pitchFamily="18" charset="-128"/>
                <a:cs typeface="Times New Roman" panose="02020603050405020304" pitchFamily="18" charset="0"/>
              </a:rPr>
              <a:t>んでください。</a:t>
            </a:r>
            <a:endParaRPr lang="en-US" altLang="ja-JP" sz="1200" u="sng" dirty="0">
              <a:latin typeface="游明朝" panose="02020400000000000000" pitchFamily="18" charset="-128"/>
              <a:ea typeface="游明朝" panose="02020400000000000000" pitchFamily="18" charset="-128"/>
              <a:cs typeface="Times New Roman" panose="02020603050405020304" pitchFamily="18" charset="0"/>
            </a:endParaRPr>
          </a:p>
          <a:p>
            <a:pPr eaLnBrk="0" fontAlgn="base" hangingPunct="0"/>
            <a:r>
              <a:rPr lang="ja-JP" altLang="en-US" sz="10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000" spc="-15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000" spc="-150" dirty="0">
                <a:latin typeface="游明朝" panose="02020400000000000000" pitchFamily="18" charset="-128"/>
                <a:ea typeface="游明朝" panose="02020400000000000000" pitchFamily="18" charset="-128"/>
                <a:cs typeface="Times New Roman" panose="02020603050405020304" pitchFamily="18" charset="0"/>
              </a:rPr>
              <a:t>(</a:t>
            </a:r>
            <a:r>
              <a:rPr lang="ja-JP" altLang="en-US" sz="1000" dirty="0">
                <a:latin typeface="游明朝" panose="02020400000000000000" pitchFamily="18" charset="-128"/>
                <a:ea typeface="游明朝" panose="02020400000000000000" pitchFamily="18" charset="-128"/>
                <a:cs typeface="Times New Roman" panose="02020603050405020304" pitchFamily="18" charset="0"/>
              </a:rPr>
              <a:t>コピー</a:t>
            </a:r>
            <a:r>
              <a:rPr lang="ja-JP" altLang="ja-JP" sz="1000" kern="1200" dirty="0">
                <a:effectLst/>
                <a:latin typeface="游明朝" panose="02020400000000000000" pitchFamily="18" charset="-128"/>
                <a:ea typeface="游明朝" panose="02020400000000000000" pitchFamily="18" charset="-128"/>
                <a:cs typeface="Times New Roman" panose="02020603050405020304" pitchFamily="18" charset="0"/>
              </a:rPr>
              <a:t>は白黒でも構いません</a:t>
            </a:r>
            <a:r>
              <a:rPr lang="en-US" altLang="ja-JP" sz="1000" kern="1200" dirty="0">
                <a:effectLst/>
                <a:latin typeface="游明朝" panose="02020400000000000000" pitchFamily="18" charset="-128"/>
                <a:ea typeface="游明朝" panose="02020400000000000000" pitchFamily="18" charset="-128"/>
                <a:cs typeface="Times New Roman" panose="02020603050405020304" pitchFamily="18" charset="0"/>
              </a:rPr>
              <a:t>)</a:t>
            </a:r>
          </a:p>
          <a:p>
            <a:pPr algn="l" eaLnBrk="0" fontAlgn="base" hangingPunct="0"/>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③</a:t>
            </a:r>
            <a:r>
              <a:rPr lang="ja-JP" altLang="en-US" sz="12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送付日時</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u="sng" dirty="0">
                <a:latin typeface="游明朝" panose="02020400000000000000" pitchFamily="18" charset="-128"/>
                <a:ea typeface="游明朝" panose="02020400000000000000" pitchFamily="18" charset="-128"/>
                <a:cs typeface="Times New Roman" panose="02020603050405020304" pitchFamily="18" charset="0"/>
              </a:rPr>
              <a:t>８</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b="1" u="sng" dirty="0">
                <a:latin typeface="游明朝" panose="02020400000000000000" pitchFamily="18" charset="-128"/>
                <a:ea typeface="游明朝" panose="02020400000000000000" pitchFamily="18" charset="-128"/>
                <a:cs typeface="Times New Roman" panose="02020603050405020304" pitchFamily="18" charset="0"/>
              </a:rPr>
              <a:t>30</a:t>
            </a:r>
            <a:r>
              <a:rPr lang="ja-JP" altLang="ja-JP" sz="1200" b="1" u="sng" kern="1200" spc="-300" dirty="0">
                <a:effectLst/>
                <a:latin typeface="游明朝" panose="02020400000000000000" pitchFamily="18" charset="-128"/>
                <a:ea typeface="游明朝" panose="02020400000000000000" pitchFamily="18" charset="-128"/>
                <a:cs typeface="Times New Roman" panose="02020603050405020304" pitchFamily="18" charset="0"/>
              </a:rPr>
              <a:t>日</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b="1" u="sng" kern="1200" dirty="0">
                <a:effectLst/>
                <a:latin typeface="游明朝" panose="02020400000000000000" pitchFamily="18" charset="-128"/>
                <a:ea typeface="游明朝" panose="02020400000000000000" pitchFamily="18" charset="-128"/>
                <a:cs typeface="Times New Roman" panose="02020603050405020304" pitchFamily="18" charset="0"/>
              </a:rPr>
              <a:t>月</a:t>
            </a:r>
            <a:r>
              <a:rPr lang="ja-JP" altLang="ja-JP" sz="1200" b="1" u="sng" kern="12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b="1" u="sng" kern="1200" dirty="0">
                <a:effectLst/>
                <a:latin typeface="游明朝" panose="02020400000000000000" pitchFamily="18" charset="-128"/>
                <a:ea typeface="游明朝" panose="02020400000000000000" pitchFamily="18" charset="-128"/>
                <a:cs typeface="Times New Roman" panose="02020603050405020304" pitchFamily="18" charset="0"/>
              </a:rPr>
              <a:t>午前必着</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でお願いいたします。会場の都合上、</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8</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30</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日以外に商品を受け取ることができず、審査ができなくなる場合が</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ありますので、ご協力をお願いいたします。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④</a:t>
            </a:r>
            <a:r>
              <a:rPr lang="ja-JP" altLang="en-US" sz="12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調理や解凍方法に関して</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解凍方法や調理方法があるものは、その旨をメールにてご連絡ください。</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spc="-300" dirty="0">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また</a:t>
            </a:r>
            <a:r>
              <a:rPr lang="ja-JP"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お送りいただく商品サンプルに資料として同梱してください。</a:t>
            </a:r>
            <a:endPar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latin typeface="ＭＳ ゴシック" panose="020B0609070205080204" pitchFamily="49" charset="-128"/>
                <a:ea typeface="ＭＳ ゴシック" panose="020B0609070205080204" pitchFamily="49" charset="-128"/>
                <a:cs typeface="Times New Roman" panose="02020603050405020304" pitchFamily="18" charset="0"/>
              </a:rPr>
              <a:t>⑤</a:t>
            </a:r>
            <a:r>
              <a:rPr lang="ja-JP" altLang="en-US" sz="1200" spc="-300" dirty="0">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effectLst/>
                <a:latin typeface="ＭＳ ゴシック" panose="020B0609070205080204" pitchFamily="49" charset="-128"/>
                <a:ea typeface="ＭＳ ゴシック" panose="020B0609070205080204" pitchFamily="49" charset="-128"/>
                <a:cs typeface="Times New Roman" panose="02020603050405020304" pitchFamily="18" charset="0"/>
              </a:rPr>
              <a:t>送付先</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b="1" u="sng" kern="1200" dirty="0">
                <a:effectLst/>
                <a:latin typeface="游明朝" panose="02020400000000000000" pitchFamily="18" charset="-128"/>
                <a:ea typeface="游明朝" panose="02020400000000000000" pitchFamily="18" charset="-128"/>
                <a:cs typeface="Times New Roman" panose="02020603050405020304" pitchFamily="18" charset="0"/>
              </a:rPr>
              <a:t>別途、</a:t>
            </a:r>
            <a:r>
              <a:rPr lang="ja-JP" altLang="en-US" sz="1200" b="1" u="sng" dirty="0">
                <a:latin typeface="游明朝" panose="02020400000000000000" pitchFamily="18" charset="-128"/>
                <a:ea typeface="游明朝" panose="02020400000000000000" pitchFamily="18" charset="-128"/>
                <a:cs typeface="Times New Roman" panose="02020603050405020304" pitchFamily="18" charset="0"/>
              </a:rPr>
              <a:t>お申込みいただいた事業者へ個別にご案内いたします。</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en-US" altLang="ja-JP" sz="120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rPr>
              <a:t>※備考欄に「</a:t>
            </a:r>
            <a:r>
              <a:rPr lang="ja-JP" altLang="en-US" sz="1050" b="1" u="sng" kern="100" dirty="0">
                <a:latin typeface="游明朝" panose="02020400000000000000" pitchFamily="18" charset="-128"/>
                <a:ea typeface="游明朝" panose="02020400000000000000" pitchFamily="18" charset="-128"/>
                <a:cs typeface="Times New Roman" panose="02020603050405020304" pitchFamily="18" charset="0"/>
              </a:rPr>
              <a:t>大丸松坂屋</a:t>
            </a:r>
            <a:r>
              <a:rPr lang="ja-JP" altLang="ja-JP" sz="1050" b="1" u="sng" kern="100" dirty="0">
                <a:effectLst/>
                <a:latin typeface="游明朝" panose="02020400000000000000" pitchFamily="18" charset="-128"/>
                <a:ea typeface="游明朝" panose="02020400000000000000" pitchFamily="18" charset="-128"/>
                <a:cs typeface="Times New Roman" panose="02020603050405020304" pitchFamily="18" charset="0"/>
              </a:rPr>
              <a:t>オンライン</a:t>
            </a:r>
            <a:r>
              <a:rPr lang="ja-JP" altLang="en-US" sz="1050" b="1" u="sng" kern="100" dirty="0">
                <a:latin typeface="游明朝" panose="02020400000000000000" pitchFamily="18" charset="-128"/>
                <a:ea typeface="游明朝" panose="02020400000000000000" pitchFamily="18" charset="-128"/>
                <a:cs typeface="Times New Roman" panose="02020603050405020304" pitchFamily="18" charset="0"/>
              </a:rPr>
              <a:t>ショッピング事業</a:t>
            </a:r>
            <a:r>
              <a:rPr lang="ja-JP"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rPr>
              <a:t> エントリー商品在中」と必ずご明記ください。</a:t>
            </a:r>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ja-JP" sz="105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050" b="1"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050" b="1"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rPr>
              <a:t>※送付先は変更になる可能性がございます</a:t>
            </a:r>
            <a:r>
              <a:rPr lang="ja-JP" altLang="en-US" sz="1050" b="1" u="sng" kern="12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rPr>
              <a:t>その際は改めてご案内</a:t>
            </a:r>
            <a:r>
              <a:rPr lang="ja-JP" altLang="en-US" sz="1050" b="1" u="sng" kern="1200" dirty="0">
                <a:effectLst/>
                <a:latin typeface="游明朝" panose="02020400000000000000" pitchFamily="18" charset="-128"/>
                <a:ea typeface="游明朝" panose="02020400000000000000" pitchFamily="18" charset="-128"/>
                <a:cs typeface="Times New Roman" panose="02020603050405020304" pitchFamily="18" charset="0"/>
              </a:rPr>
              <a:t>いた</a:t>
            </a:r>
            <a:r>
              <a:rPr lang="ja-JP"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rPr>
              <a:t>します。</a:t>
            </a:r>
            <a:endParaRPr lang="en-US" altLang="ja-JP" sz="1050" b="1" u="sng"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⑥</a:t>
            </a:r>
            <a:r>
              <a:rPr lang="ja-JP" altLang="en-US" sz="1200" spc="-3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2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商品発送時のご連絡</a:t>
            </a:r>
            <a:endParaRPr lang="ja-JP" altLang="ja-JP" sz="12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eaLnBrk="0" fontAlgn="base" hangingPunct="0"/>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商品サンプル及び</a:t>
            </a:r>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エントリー商品</a:t>
            </a:r>
            <a:r>
              <a:rPr lang="ja-JP" altLang="ja-JP" sz="1200" kern="1200" dirty="0">
                <a:effectLst/>
                <a:latin typeface="游明朝" panose="02020400000000000000" pitchFamily="18" charset="-128"/>
                <a:ea typeface="游明朝" panose="02020400000000000000" pitchFamily="18" charset="-128"/>
                <a:cs typeface="Times New Roman" panose="02020603050405020304" pitchFamily="18" charset="0"/>
              </a:rPr>
              <a:t>申込書のコピー発送時</a:t>
            </a:r>
            <a:r>
              <a:rPr lang="ja-JP"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に</a:t>
            </a:r>
            <a:r>
              <a:rPr lang="en-US" altLang="ja-JP" sz="1200" kern="1200" spc="-3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下記</a:t>
            </a:r>
            <a:r>
              <a:rPr lang="en-US" altLang="ja-JP" sz="1200" dirty="0">
                <a:latin typeface="游明朝" panose="02020400000000000000" pitchFamily="18" charset="-128"/>
                <a:ea typeface="游明朝" panose="02020400000000000000" pitchFamily="18" charset="-128"/>
                <a:cs typeface="Times New Roman" panose="02020603050405020304" pitchFamily="18" charset="0"/>
              </a:rPr>
              <a:t>3</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名全員のメール</a:t>
            </a:r>
            <a:endParaRPr lang="en-US" altLang="ja-JP" sz="1200" dirty="0">
              <a:latin typeface="游明朝" panose="02020400000000000000" pitchFamily="18" charset="-128"/>
              <a:ea typeface="游明朝" panose="02020400000000000000" pitchFamily="18" charset="-128"/>
              <a:cs typeface="Times New Roman" panose="02020603050405020304" pitchFamily="18" charset="0"/>
            </a:endParaRPr>
          </a:p>
          <a:p>
            <a:pPr eaLnBrk="0" fontAlgn="base" hangingPunct="0"/>
            <a:r>
              <a:rPr lang="ja-JP" altLang="en-US" sz="12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dirty="0">
                <a:latin typeface="游明朝" panose="02020400000000000000" pitchFamily="18" charset="-128"/>
                <a:ea typeface="游明朝" panose="02020400000000000000" pitchFamily="18" charset="-128"/>
                <a:cs typeface="Times New Roman" panose="02020603050405020304" pitchFamily="18" charset="0"/>
              </a:rPr>
              <a:t>アドレスを宛名に入れて、</a:t>
            </a:r>
            <a:r>
              <a:rPr lang="ja-JP" altLang="ja-JP" sz="1200" spc="-150" dirty="0">
                <a:latin typeface="游明朝" panose="02020400000000000000" pitchFamily="18" charset="-128"/>
                <a:ea typeface="游明朝" panose="02020400000000000000" pitchFamily="18" charset="-128"/>
                <a:cs typeface="Times New Roman" panose="02020603050405020304" pitchFamily="18" charset="0"/>
              </a:rPr>
              <a:t>発送する</a:t>
            </a:r>
            <a:r>
              <a:rPr lang="ja-JP" altLang="ja-JP" sz="1200" spc="-15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旨をメールにてご連絡くださいますようお願いいたします。</a:t>
            </a:r>
            <a:endParaRPr lang="ja-JP" altLang="ja-JP" sz="1200" kern="100" spc="-150" dirty="0">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defRPr/>
            </a:pPr>
            <a:r>
              <a:rPr lang="ja-JP" altLang="en-US" sz="1200" b="1" dirty="0">
                <a:latin typeface="メイリオ" panose="020B0604030504040204" pitchFamily="50" charset="-128"/>
                <a:ea typeface="メイリオ" panose="020B0604030504040204" pitchFamily="50" charset="-128"/>
              </a:rPr>
              <a:t>　 </a:t>
            </a:r>
            <a:r>
              <a:rPr lang="ja-JP" altLang="en-US" sz="1200" b="1" spc="-300" dirty="0">
                <a:latin typeface="メイリオ" panose="020B0604030504040204" pitchFamily="50" charset="-128"/>
                <a:ea typeface="メイリオ" panose="020B0604030504040204" pitchFamily="50" charset="-128"/>
              </a:rPr>
              <a:t>            </a:t>
            </a:r>
            <a:r>
              <a:rPr lang="ja-JP" altLang="en-US" sz="1200" b="1" dirty="0">
                <a:latin typeface="メイリオ" panose="020B0604030504040204" pitchFamily="50" charset="-128"/>
                <a:ea typeface="メイリオ" panose="020B0604030504040204" pitchFamily="50" charset="-128"/>
              </a:rPr>
              <a:t>■商品発送時の連絡先メールアドレス：遠藤（</a:t>
            </a:r>
            <a:r>
              <a:rPr lang="en-US" altLang="ja-JP" sz="1200" b="1" dirty="0">
                <a:latin typeface="メイリオ" panose="020B0604030504040204" pitchFamily="50" charset="-128"/>
                <a:ea typeface="メイリオ" panose="020B0604030504040204" pitchFamily="50" charset="-128"/>
                <a:hlinkClick r:id="rId2"/>
              </a:rPr>
              <a:t>h.endo@littleworld.co.jp</a:t>
            </a:r>
            <a:r>
              <a:rPr lang="ja-JP" altLang="en-US" sz="1200" b="1" dirty="0">
                <a:latin typeface="メイリオ" panose="020B0604030504040204" pitchFamily="50" charset="-128"/>
                <a:ea typeface="メイリオ" panose="020B0604030504040204" pitchFamily="50" charset="-128"/>
              </a:rPr>
              <a:t>）</a:t>
            </a:r>
            <a:endParaRPr lang="en-US" altLang="ja-JP" sz="1200" b="1" dirty="0">
              <a:latin typeface="メイリオ" panose="020B0604030504040204" pitchFamily="50" charset="-128"/>
              <a:ea typeface="メイリオ" panose="020B0604030504040204" pitchFamily="50" charset="-128"/>
            </a:endParaRPr>
          </a:p>
          <a:p>
            <a:pPr>
              <a:defRPr/>
            </a:pPr>
            <a:r>
              <a:rPr lang="ja-JP" altLang="en-US" sz="1200" b="1" dirty="0">
                <a:latin typeface="メイリオ" panose="020B0604030504040204" pitchFamily="50" charset="-128"/>
                <a:ea typeface="メイリオ" panose="020B0604030504040204" pitchFamily="50" charset="-128"/>
              </a:rPr>
              <a:t>　　 </a:t>
            </a:r>
            <a:r>
              <a:rPr lang="en-US" altLang="ja-JP" sz="1200" b="1" dirty="0">
                <a:latin typeface="メイリオ" panose="020B0604030504040204" pitchFamily="50" charset="-128"/>
                <a:ea typeface="メイリオ" panose="020B0604030504040204" pitchFamily="50" charset="-128"/>
              </a:rPr>
              <a:t>CC</a:t>
            </a:r>
            <a:r>
              <a:rPr lang="ja-JP" altLang="en-US" sz="1200" b="1" dirty="0">
                <a:latin typeface="メイリオ" panose="020B0604030504040204" pitchFamily="50" charset="-128"/>
                <a:ea typeface="メイリオ" panose="020B0604030504040204" pitchFamily="50" charset="-128"/>
              </a:rPr>
              <a:t>にて荒金、服部にもその旨をメールしていただきますようお願いいたします。</a:t>
            </a:r>
            <a:endParaRPr lang="en-US" altLang="ja-JP" sz="1200" b="1" dirty="0">
              <a:latin typeface="メイリオ" panose="020B0604030504040204" pitchFamily="50" charset="-128"/>
              <a:ea typeface="メイリオ" panose="020B0604030504040204" pitchFamily="50" charset="-128"/>
            </a:endParaRPr>
          </a:p>
          <a:p>
            <a:pPr>
              <a:defRPr/>
            </a:pPr>
            <a:r>
              <a:rPr lang="ja-JP" altLang="en-US" sz="1200" b="1" dirty="0">
                <a:latin typeface="メイリオ" panose="020B0604030504040204" pitchFamily="50" charset="-128"/>
                <a:ea typeface="メイリオ" panose="020B0604030504040204" pitchFamily="50" charset="-128"/>
              </a:rPr>
              <a:t>　　 荒金（</a:t>
            </a:r>
            <a:r>
              <a:rPr lang="en-US" altLang="ja-JP" sz="1200" b="1" u="sng" dirty="0">
                <a:latin typeface="メイリオ" panose="020B0604030504040204" pitchFamily="50" charset="-128"/>
                <a:ea typeface="メイリオ" panose="020B0604030504040204" pitchFamily="50" charset="-128"/>
                <a:hlinkClick r:id="rId3"/>
              </a:rPr>
              <a:t>takahiro.arakane@littleworld.co.jp</a:t>
            </a:r>
            <a:r>
              <a:rPr lang="ja-JP" altLang="en-US" sz="1200" b="1" dirty="0">
                <a:latin typeface="メイリオ" panose="020B0604030504040204" pitchFamily="50" charset="-128"/>
                <a:ea typeface="メイリオ" panose="020B0604030504040204" pitchFamily="50" charset="-128"/>
              </a:rPr>
              <a:t>）　</a:t>
            </a:r>
            <a:endParaRPr lang="en-US" altLang="ja-JP" sz="1200" b="1" dirty="0">
              <a:latin typeface="メイリオ" panose="020B0604030504040204" pitchFamily="50" charset="-128"/>
              <a:ea typeface="メイリオ" panose="020B0604030504040204" pitchFamily="50" charset="-128"/>
            </a:endParaRPr>
          </a:p>
          <a:p>
            <a:pPr>
              <a:defRPr/>
            </a:pPr>
            <a:r>
              <a:rPr lang="ja-JP" altLang="en-US" sz="1200" b="1" dirty="0">
                <a:latin typeface="メイリオ" panose="020B0604030504040204" pitchFamily="50" charset="-128"/>
                <a:ea typeface="メイリオ" panose="020B0604030504040204" pitchFamily="50" charset="-128"/>
              </a:rPr>
              <a:t>　　 服部</a:t>
            </a:r>
            <a:r>
              <a:rPr lang="ja-JP" altLang="en-US" sz="1200" b="1" dirty="0">
                <a:latin typeface="メイリオ" panose="020B0604030504040204" pitchFamily="50" charset="-128"/>
                <a:ea typeface="メイリオ" panose="020B0604030504040204" pitchFamily="50" charset="-128"/>
                <a:sym typeface="Wingdings" pitchFamily="2" charset="2"/>
              </a:rPr>
              <a:t>（</a:t>
            </a:r>
            <a:r>
              <a:rPr lang="en-US" altLang="ja-JP" sz="1200" b="1" dirty="0">
                <a:latin typeface="メイリオ" panose="020B0604030504040204" pitchFamily="50" charset="-128"/>
                <a:ea typeface="メイリオ" panose="020B0604030504040204" pitchFamily="50" charset="-128"/>
                <a:sym typeface="Wingdings" pitchFamily="2" charset="2"/>
                <a:hlinkClick r:id="rId4"/>
              </a:rPr>
              <a:t>m.hattori@littleworld.co.jp</a:t>
            </a:r>
            <a:r>
              <a:rPr lang="ja-JP" altLang="en-US" sz="1200" b="1" dirty="0"/>
              <a:t>）　</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2" name="テキスト ボックス 11">
            <a:extLst>
              <a:ext uri="{FF2B5EF4-FFF2-40B4-BE49-F238E27FC236}">
                <a16:creationId xmlns:a16="http://schemas.microsoft.com/office/drawing/2014/main" id="{FFEDE483-F8DC-412C-A569-9890707809E4}"/>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６</a:t>
            </a:r>
          </a:p>
        </p:txBody>
      </p:sp>
      <p:cxnSp>
        <p:nvCxnSpPr>
          <p:cNvPr id="7" name="直線コネクタ 6">
            <a:extLst>
              <a:ext uri="{FF2B5EF4-FFF2-40B4-BE49-F238E27FC236}">
                <a16:creationId xmlns:a16="http://schemas.microsoft.com/office/drawing/2014/main" id="{3094C992-7906-4688-A471-F76F34F8C91C}"/>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A05037F9-266B-4327-86B2-8B860FA43418}"/>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0850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6731000" cy="3613810"/>
          </a:xfrm>
          <a:prstGeom prst="rect">
            <a:avLst/>
          </a:prstGeom>
          <a:noFill/>
        </p:spPr>
        <p:txBody>
          <a:bodyPr wrap="square">
            <a:spAutoFit/>
          </a:bodyPr>
          <a:lstStyle/>
          <a:p>
            <a:pPr algn="l" fontAlgn="base"/>
            <a:r>
              <a:rPr lang="ja-JP" altLang="en-US"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８．</a:t>
            </a:r>
            <a:r>
              <a:rPr lang="ja-JP" altLang="ja-JP" sz="1800" kern="1200" dirty="0">
                <a:effectLst/>
                <a:latin typeface="游明朝" panose="02020400000000000000" pitchFamily="18" charset="-128"/>
                <a:ea typeface="游明朝" panose="02020400000000000000" pitchFamily="18" charset="-128"/>
                <a:cs typeface="Times New Roman" panose="02020603050405020304" pitchFamily="18" charset="0"/>
              </a:rPr>
              <a:t>商品</a:t>
            </a:r>
            <a:r>
              <a:rPr lang="ja-JP" altLang="en-US" dirty="0">
                <a:latin typeface="游明朝" panose="02020400000000000000" pitchFamily="18" charset="-128"/>
                <a:ea typeface="游明朝" panose="02020400000000000000" pitchFamily="18" charset="-128"/>
                <a:cs typeface="Times New Roman" panose="02020603050405020304" pitchFamily="18" charset="0"/>
              </a:rPr>
              <a:t>サンプル</a:t>
            </a:r>
            <a:r>
              <a:rPr lang="ja-JP" altLang="ja-JP" sz="1800" kern="1200" dirty="0">
                <a:effectLst/>
                <a:latin typeface="游明朝" panose="02020400000000000000" pitchFamily="18" charset="-128"/>
                <a:ea typeface="游明朝" panose="02020400000000000000" pitchFamily="18" charset="-128"/>
                <a:cs typeface="Times New Roman" panose="02020603050405020304" pitchFamily="18" charset="0"/>
              </a:rPr>
              <a:t>の返却</a:t>
            </a:r>
            <a:endParaRPr lang="en-US" altLang="ja-JP" sz="1800" kern="12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endParaRPr lang="en-US" altLang="ja-JP" dirty="0">
              <a:solidFill>
                <a:srgbClr val="000000"/>
              </a:solidFill>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spc="-3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・食品</a:t>
            </a:r>
            <a:endParaRPr lang="en-US" altLang="ja-JP" sz="12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l" fontAlgn="base"/>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すべて</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選定</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会終了後に事務局にて処分させていただきます。</a:t>
            </a:r>
            <a:endParaRPr lang="en-US"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あらかじめご了承ください。</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ＭＳ ゴシック" panose="020B0609070205080204" pitchFamily="49" charset="-128"/>
                <a:ea typeface="ＭＳ ゴシック" panose="020B0609070205080204" pitchFamily="49" charset="-128"/>
                <a:cs typeface="Times New Roman" panose="02020603050405020304" pitchFamily="18" charset="0"/>
              </a:rPr>
              <a:t>・非食品</a:t>
            </a:r>
            <a:endParaRPr lang="en-US" altLang="ja-JP" sz="12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algn="l" eaLnBrk="0" fontAlgn="base" hangingPunct="0"/>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エントリー商品申込書に商品の返却希望欄</a:t>
            </a:r>
            <a:r>
              <a:rPr lang="ja-JP" altLang="en-US" sz="1200" kern="100" spc="-150" dirty="0">
                <a:effectLst/>
                <a:latin typeface="游明朝" panose="02020400000000000000" pitchFamily="18" charset="-128"/>
                <a:ea typeface="游明朝" panose="02020400000000000000" pitchFamily="18" charset="-128"/>
                <a:cs typeface="Times New Roman" panose="02020603050405020304" pitchFamily="18" charset="0"/>
              </a:rPr>
              <a:t>がありますので、そちらにご記入ください。</a:t>
            </a:r>
            <a:endParaRPr lang="en-US" altLang="ja-JP" sz="1200" kern="100" spc="-15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r>
              <a:rPr lang="ja-JP" altLang="en-US" sz="1200" kern="100" spc="-15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latin typeface="游明朝" panose="02020400000000000000" pitchFamily="18" charset="-128"/>
                <a:ea typeface="游明朝" panose="02020400000000000000" pitchFamily="18" charset="-128"/>
                <a:cs typeface="Times New Roman" panose="02020603050405020304" pitchFamily="18" charset="0"/>
              </a:rPr>
              <a:t>（返却希望の際は着払いになりますのでご了承ください）</a:t>
            </a:r>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r>
              <a:rPr lang="ja-JP" altLang="en-US"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９．</a:t>
            </a:r>
            <a:r>
              <a:rPr lang="ja-JP"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お問い合わせ・ご連絡先について</a:t>
            </a:r>
            <a:endParaRPr lang="en-US" altLang="ja-JP" sz="18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fontAlgn="base">
              <a:spcBef>
                <a:spcPts val="120"/>
              </a:spcBef>
            </a:pPr>
            <a:r>
              <a:rPr lang="ja-JP" altLang="en-US"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下記、</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事務局</a:t>
            </a:r>
            <a:r>
              <a:rPr lang="ja-JP" altLang="ja-JP" sz="1200" kern="12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までご連絡ください</a:t>
            </a:r>
            <a:r>
              <a:rPr lang="ja-JP" altLang="en-US" sz="1200" dirty="0">
                <a:solidFill>
                  <a:srgbClr val="000000"/>
                </a:solidFill>
                <a:latin typeface="游明朝" panose="02020400000000000000" pitchFamily="18" charset="-128"/>
                <a:ea typeface="游明朝" panose="02020400000000000000" pitchFamily="18" charset="-128"/>
                <a:cs typeface="Times New Roman" panose="02020603050405020304" pitchFamily="18" charset="0"/>
              </a:rPr>
              <a:t>。</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3" name="Text Box 11">
            <a:extLst>
              <a:ext uri="{FF2B5EF4-FFF2-40B4-BE49-F238E27FC236}">
                <a16:creationId xmlns:a16="http://schemas.microsoft.com/office/drawing/2014/main" id="{34C9F031-EBA5-47B1-B30A-C40463646375}"/>
              </a:ext>
            </a:extLst>
          </p:cNvPr>
          <p:cNvSpPr txBox="1">
            <a:spLocks noChangeArrowheads="1"/>
          </p:cNvSpPr>
          <p:nvPr/>
        </p:nvSpPr>
        <p:spPr bwMode="auto">
          <a:xfrm>
            <a:off x="559752" y="4233545"/>
            <a:ext cx="5719445" cy="6007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72000" tIns="72000" rIns="72000" bIns="72000">
            <a:spAutoFit/>
          </a:bodyPr>
          <a:lstStyle/>
          <a:p>
            <a:pPr algn="ctr" fontAlgn="base"/>
            <a:r>
              <a:rPr lang="ja-JP" sz="1300" b="1" kern="1200" dirty="0">
                <a:solidFill>
                  <a:srgbClr val="000000"/>
                </a:solidFill>
                <a:effectLst/>
                <a:latin typeface="游明朝" panose="02020400000000000000" pitchFamily="18" charset="-128"/>
                <a:ea typeface="メイリオ" panose="020B0604030504040204" pitchFamily="50" charset="-128"/>
                <a:cs typeface="Times New Roman" panose="02020603050405020304" pitchFamily="18" charset="0"/>
              </a:rPr>
              <a:t>エントリー等に関するお問い合わせ先</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テキスト ボックス 47">
            <a:extLst>
              <a:ext uri="{FF2B5EF4-FFF2-40B4-BE49-F238E27FC236}">
                <a16:creationId xmlns:a16="http://schemas.microsoft.com/office/drawing/2014/main" id="{EC921186-B3AB-4B42-9D49-EF1A6C055EDF}"/>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７</a:t>
            </a:r>
          </a:p>
        </p:txBody>
      </p:sp>
      <p:cxnSp>
        <p:nvCxnSpPr>
          <p:cNvPr id="49" name="直線コネクタ 48">
            <a:extLst>
              <a:ext uri="{FF2B5EF4-FFF2-40B4-BE49-F238E27FC236}">
                <a16:creationId xmlns:a16="http://schemas.microsoft.com/office/drawing/2014/main" id="{9ABE6E3B-4353-4664-8018-7EC92BD81105}"/>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ED4EE5B7-BA67-4E73-A8B9-12BC3BEF3D33}"/>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テキスト ボックス 145">
            <a:extLst>
              <a:ext uri="{FF2B5EF4-FFF2-40B4-BE49-F238E27FC236}">
                <a16:creationId xmlns:a16="http://schemas.microsoft.com/office/drawing/2014/main" id="{1E2FA9CC-FE17-48F8-8CB5-27FCF523AB5C}"/>
              </a:ext>
            </a:extLst>
          </p:cNvPr>
          <p:cNvSpPr txBox="1"/>
          <p:nvPr/>
        </p:nvSpPr>
        <p:spPr>
          <a:xfrm>
            <a:off x="1279484" y="5872731"/>
            <a:ext cx="4292681" cy="430887"/>
          </a:xfrm>
          <a:prstGeom prst="rect">
            <a:avLst/>
          </a:prstGeom>
          <a:noFill/>
        </p:spPr>
        <p:txBody>
          <a:bodyPr wrap="square">
            <a:spAutoFit/>
          </a:bodyPr>
          <a:lstStyle/>
          <a:p>
            <a:pPr algn="ctr" eaLnBrk="1" hangingPunct="1"/>
            <a:r>
              <a:rPr lang="ja-JP" altLang="en-US" sz="1100" dirty="0">
                <a:latin typeface="ＭＳ ゴシック" panose="020B0609070205080204" pitchFamily="49" charset="-128"/>
                <a:ea typeface="ＭＳ ゴシック" panose="020B0609070205080204" pitchFamily="49" charset="-128"/>
              </a:rPr>
              <a:t>～　受付時間　～</a:t>
            </a:r>
            <a:endParaRPr lang="en-US" altLang="ja-JP" sz="1100" dirty="0">
              <a:latin typeface="ＭＳ ゴシック" panose="020B0609070205080204" pitchFamily="49" charset="-128"/>
              <a:ea typeface="ＭＳ ゴシック" panose="020B0609070205080204" pitchFamily="49" charset="-128"/>
            </a:endParaRPr>
          </a:p>
          <a:p>
            <a:pPr algn="ctr" eaLnBrk="1" hangingPunct="1"/>
            <a:r>
              <a:rPr lang="ja-JP" altLang="en-US" sz="1100" dirty="0">
                <a:latin typeface="ＭＳ ゴシック" panose="020B0609070205080204" pitchFamily="49" charset="-128"/>
                <a:ea typeface="ＭＳ ゴシック" panose="020B0609070205080204" pitchFamily="49" charset="-128"/>
              </a:rPr>
              <a:t>土日祝祭日を除く 月曜日～金曜日の</a:t>
            </a:r>
            <a:r>
              <a:rPr lang="en-US" altLang="ja-JP" sz="1100" dirty="0">
                <a:latin typeface="ＭＳ ゴシック" panose="020B0609070205080204" pitchFamily="49" charset="-128"/>
                <a:ea typeface="ＭＳ ゴシック" panose="020B0609070205080204" pitchFamily="49" charset="-128"/>
              </a:rPr>
              <a:t>10:00</a:t>
            </a:r>
            <a:r>
              <a:rPr lang="ja-JP" altLang="en-US" sz="1100" dirty="0">
                <a:latin typeface="ＭＳ ゴシック" panose="020B0609070205080204" pitchFamily="49" charset="-128"/>
                <a:ea typeface="ＭＳ ゴシック" panose="020B0609070205080204" pitchFamily="49" charset="-128"/>
              </a:rPr>
              <a:t>～</a:t>
            </a:r>
            <a:r>
              <a:rPr lang="en-US" altLang="ja-JP" sz="1100" dirty="0">
                <a:latin typeface="ＭＳ ゴシック" panose="020B0609070205080204" pitchFamily="49" charset="-128"/>
                <a:ea typeface="ＭＳ ゴシック" panose="020B0609070205080204" pitchFamily="49" charset="-128"/>
              </a:rPr>
              <a:t>18:00</a:t>
            </a:r>
            <a:r>
              <a:rPr lang="ja-JP" altLang="en-US" sz="1100" dirty="0">
                <a:latin typeface="ＭＳ ゴシック" panose="020B0609070205080204" pitchFamily="49" charset="-128"/>
                <a:ea typeface="ＭＳ ゴシック" panose="020B0609070205080204" pitchFamily="49" charset="-128"/>
              </a:rPr>
              <a:t>まで</a:t>
            </a:r>
            <a:endParaRPr lang="en-US" altLang="ja-JP" sz="1100" dirty="0">
              <a:latin typeface="ＭＳ ゴシック" panose="020B0609070205080204" pitchFamily="49" charset="-128"/>
              <a:ea typeface="ＭＳ ゴシック" panose="020B0609070205080204" pitchFamily="49" charset="-128"/>
            </a:endParaRPr>
          </a:p>
        </p:txBody>
      </p:sp>
      <p:grpSp>
        <p:nvGrpSpPr>
          <p:cNvPr id="147" name="Group 4">
            <a:extLst>
              <a:ext uri="{FF2B5EF4-FFF2-40B4-BE49-F238E27FC236}">
                <a16:creationId xmlns:a16="http://schemas.microsoft.com/office/drawing/2014/main" id="{764BDF5C-56C9-47A9-A568-985B79ACD643}"/>
              </a:ext>
            </a:extLst>
          </p:cNvPr>
          <p:cNvGrpSpPr>
            <a:grpSpLocks noChangeAspect="1"/>
          </p:cNvGrpSpPr>
          <p:nvPr/>
        </p:nvGrpSpPr>
        <p:grpSpPr bwMode="auto">
          <a:xfrm>
            <a:off x="868681" y="4019334"/>
            <a:ext cx="5120640" cy="2530475"/>
            <a:chOff x="484" y="1406"/>
            <a:chExt cx="3375" cy="1594"/>
          </a:xfrm>
        </p:grpSpPr>
        <p:sp>
          <p:nvSpPr>
            <p:cNvPr id="153" name="Rectangle 5">
              <a:extLst>
                <a:ext uri="{FF2B5EF4-FFF2-40B4-BE49-F238E27FC236}">
                  <a16:creationId xmlns:a16="http://schemas.microsoft.com/office/drawing/2014/main" id="{FF49EE40-878B-4946-AAAA-4A0CC9E0FB57}"/>
                </a:ext>
              </a:extLst>
            </p:cNvPr>
            <p:cNvSpPr>
              <a:spLocks noChangeArrowheads="1"/>
            </p:cNvSpPr>
            <p:nvPr/>
          </p:nvSpPr>
          <p:spPr bwMode="auto">
            <a:xfrm>
              <a:off x="484" y="1421"/>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4" name="Rectangle 6">
              <a:extLst>
                <a:ext uri="{FF2B5EF4-FFF2-40B4-BE49-F238E27FC236}">
                  <a16:creationId xmlns:a16="http://schemas.microsoft.com/office/drawing/2014/main" id="{5882B37D-15D2-452B-A3EE-4393FF3F6464}"/>
                </a:ext>
              </a:extLst>
            </p:cNvPr>
            <p:cNvSpPr>
              <a:spLocks noChangeArrowheads="1"/>
            </p:cNvSpPr>
            <p:nvPr/>
          </p:nvSpPr>
          <p:spPr bwMode="auto">
            <a:xfrm>
              <a:off x="484" y="1406"/>
              <a:ext cx="3359" cy="1594"/>
            </a:xfrm>
            <a:prstGeom prst="rect">
              <a:avLst/>
            </a:prstGeom>
            <a:noFill/>
            <a:ln w="9525" cap="flat">
              <a:solidFill>
                <a:srgbClr val="00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dirty="0"/>
            </a:p>
          </p:txBody>
        </p:sp>
        <p:sp>
          <p:nvSpPr>
            <p:cNvPr id="155" name="Rectangle 7">
              <a:extLst>
                <a:ext uri="{FF2B5EF4-FFF2-40B4-BE49-F238E27FC236}">
                  <a16:creationId xmlns:a16="http://schemas.microsoft.com/office/drawing/2014/main" id="{9EB137C2-05D8-4197-9013-F55E768B27DA}"/>
                </a:ext>
              </a:extLst>
            </p:cNvPr>
            <p:cNvSpPr>
              <a:spLocks noChangeArrowheads="1"/>
            </p:cNvSpPr>
            <p:nvPr/>
          </p:nvSpPr>
          <p:spPr bwMode="auto">
            <a:xfrm>
              <a:off x="2163" y="1469"/>
              <a:ext cx="1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6" name="Rectangle 8">
              <a:extLst>
                <a:ext uri="{FF2B5EF4-FFF2-40B4-BE49-F238E27FC236}">
                  <a16:creationId xmlns:a16="http://schemas.microsoft.com/office/drawing/2014/main" id="{1D8DD11B-9086-4923-8F75-933FE6961768}"/>
                </a:ext>
              </a:extLst>
            </p:cNvPr>
            <p:cNvSpPr>
              <a:spLocks noChangeArrowheads="1"/>
            </p:cNvSpPr>
            <p:nvPr/>
          </p:nvSpPr>
          <p:spPr bwMode="auto">
            <a:xfrm>
              <a:off x="2477" y="146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7" name="Rectangle 9">
              <a:extLst>
                <a:ext uri="{FF2B5EF4-FFF2-40B4-BE49-F238E27FC236}">
                  <a16:creationId xmlns:a16="http://schemas.microsoft.com/office/drawing/2014/main" id="{F17BE541-5426-4B57-83CF-E7143381C922}"/>
                </a:ext>
              </a:extLst>
            </p:cNvPr>
            <p:cNvSpPr>
              <a:spLocks noChangeArrowheads="1"/>
            </p:cNvSpPr>
            <p:nvPr/>
          </p:nvSpPr>
          <p:spPr bwMode="auto">
            <a:xfrm>
              <a:off x="2163" y="1622"/>
              <a:ext cx="13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8" name="Rectangle 10">
              <a:extLst>
                <a:ext uri="{FF2B5EF4-FFF2-40B4-BE49-F238E27FC236}">
                  <a16:creationId xmlns:a16="http://schemas.microsoft.com/office/drawing/2014/main" id="{64BAF4EF-2C12-45B9-9399-F367A9C3624B}"/>
                </a:ext>
              </a:extLst>
            </p:cNvPr>
            <p:cNvSpPr>
              <a:spLocks noChangeArrowheads="1"/>
            </p:cNvSpPr>
            <p:nvPr/>
          </p:nvSpPr>
          <p:spPr bwMode="auto">
            <a:xfrm>
              <a:off x="3756" y="1826"/>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9" name="Rectangle 13">
              <a:extLst>
                <a:ext uri="{FF2B5EF4-FFF2-40B4-BE49-F238E27FC236}">
                  <a16:creationId xmlns:a16="http://schemas.microsoft.com/office/drawing/2014/main" id="{1A8381D8-1519-424F-9426-6F225539275F}"/>
                </a:ext>
              </a:extLst>
            </p:cNvPr>
            <p:cNvSpPr>
              <a:spLocks noChangeArrowheads="1"/>
            </p:cNvSpPr>
            <p:nvPr/>
          </p:nvSpPr>
          <p:spPr bwMode="auto">
            <a:xfrm>
              <a:off x="2761" y="191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0" name="Rectangle 14">
              <a:extLst>
                <a:ext uri="{FF2B5EF4-FFF2-40B4-BE49-F238E27FC236}">
                  <a16:creationId xmlns:a16="http://schemas.microsoft.com/office/drawing/2014/main" id="{03A37009-243A-4DF7-BCC6-C27743ACE06D}"/>
                </a:ext>
              </a:extLst>
            </p:cNvPr>
            <p:cNvSpPr>
              <a:spLocks noChangeArrowheads="1"/>
            </p:cNvSpPr>
            <p:nvPr/>
          </p:nvSpPr>
          <p:spPr bwMode="auto">
            <a:xfrm>
              <a:off x="2839" y="1919"/>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1" name="Rectangle 16">
              <a:extLst>
                <a:ext uri="{FF2B5EF4-FFF2-40B4-BE49-F238E27FC236}">
                  <a16:creationId xmlns:a16="http://schemas.microsoft.com/office/drawing/2014/main" id="{FC411D98-31D7-4789-A91E-A39B2D2ACA55}"/>
                </a:ext>
              </a:extLst>
            </p:cNvPr>
            <p:cNvSpPr>
              <a:spLocks noChangeArrowheads="1"/>
            </p:cNvSpPr>
            <p:nvPr/>
          </p:nvSpPr>
          <p:spPr bwMode="auto">
            <a:xfrm>
              <a:off x="2556" y="2058"/>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2" name="Rectangle 17">
              <a:extLst>
                <a:ext uri="{FF2B5EF4-FFF2-40B4-BE49-F238E27FC236}">
                  <a16:creationId xmlns:a16="http://schemas.microsoft.com/office/drawing/2014/main" id="{57098366-0938-4B94-A5C2-83D07AA60D22}"/>
                </a:ext>
              </a:extLst>
            </p:cNvPr>
            <p:cNvSpPr>
              <a:spLocks noChangeArrowheads="1"/>
            </p:cNvSpPr>
            <p:nvPr/>
          </p:nvSpPr>
          <p:spPr bwMode="auto">
            <a:xfrm>
              <a:off x="1376" y="2195"/>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effectLst/>
                  <a:latin typeface="ＭＳ ゴシック" panose="020B0609070205080204" pitchFamily="49" charset="-128"/>
                  <a:ea typeface="ＭＳ ゴシック" panose="020B0609070205080204" pitchFamily="49" charset="-128"/>
                </a:rPr>
                <a:t>TEL</a:t>
              </a:r>
              <a:endParaRPr kumimoji="0" lang="ja-JP" altLang="ja-JP" sz="1800" b="0" i="0" u="none" strike="noStrike" cap="none" normalizeH="0" baseline="0" dirty="0">
                <a:ln>
                  <a:noFill/>
                </a:ln>
                <a:effectLst/>
                <a:latin typeface="ＭＳ ゴシック" panose="020B0609070205080204" pitchFamily="49" charset="-128"/>
                <a:ea typeface="ＭＳ ゴシック" panose="020B0609070205080204" pitchFamily="49" charset="-128"/>
              </a:endParaRPr>
            </a:p>
          </p:txBody>
        </p:sp>
        <p:sp>
          <p:nvSpPr>
            <p:cNvPr id="163" name="Rectangle 18">
              <a:extLst>
                <a:ext uri="{FF2B5EF4-FFF2-40B4-BE49-F238E27FC236}">
                  <a16:creationId xmlns:a16="http://schemas.microsoft.com/office/drawing/2014/main" id="{221B1BE9-63CE-45C6-99F0-567C21D5079A}"/>
                </a:ext>
              </a:extLst>
            </p:cNvPr>
            <p:cNvSpPr>
              <a:spLocks noChangeArrowheads="1"/>
            </p:cNvSpPr>
            <p:nvPr/>
          </p:nvSpPr>
          <p:spPr bwMode="auto">
            <a:xfrm>
              <a:off x="744" y="220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4" name="Rectangle 19">
              <a:extLst>
                <a:ext uri="{FF2B5EF4-FFF2-40B4-BE49-F238E27FC236}">
                  <a16:creationId xmlns:a16="http://schemas.microsoft.com/office/drawing/2014/main" id="{ABE8C5B5-1160-43D4-BE83-7046C0F31AB5}"/>
                </a:ext>
              </a:extLst>
            </p:cNvPr>
            <p:cNvSpPr>
              <a:spLocks noChangeArrowheads="1"/>
            </p:cNvSpPr>
            <p:nvPr/>
          </p:nvSpPr>
          <p:spPr bwMode="auto">
            <a:xfrm>
              <a:off x="1766" y="2208"/>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5" name="Rectangle 20">
              <a:extLst>
                <a:ext uri="{FF2B5EF4-FFF2-40B4-BE49-F238E27FC236}">
                  <a16:creationId xmlns:a16="http://schemas.microsoft.com/office/drawing/2014/main" id="{5CB50072-E3A3-45A4-96CD-C6B77D97A61D}"/>
                </a:ext>
              </a:extLst>
            </p:cNvPr>
            <p:cNvSpPr>
              <a:spLocks noChangeArrowheads="1"/>
            </p:cNvSpPr>
            <p:nvPr/>
          </p:nvSpPr>
          <p:spPr bwMode="auto">
            <a:xfrm>
              <a:off x="1801" y="2208"/>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66" name="Rectangle 21">
              <a:extLst>
                <a:ext uri="{FF2B5EF4-FFF2-40B4-BE49-F238E27FC236}">
                  <a16:creationId xmlns:a16="http://schemas.microsoft.com/office/drawing/2014/main" id="{25EA7B11-BCE1-4824-8AB8-DEA1A8C63EBF}"/>
                </a:ext>
              </a:extLst>
            </p:cNvPr>
            <p:cNvSpPr>
              <a:spLocks noChangeArrowheads="1"/>
            </p:cNvSpPr>
            <p:nvPr/>
          </p:nvSpPr>
          <p:spPr bwMode="auto">
            <a:xfrm>
              <a:off x="2220" y="2196"/>
              <a:ext cx="121"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FAX</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67" name="Rectangle 22">
              <a:extLst>
                <a:ext uri="{FF2B5EF4-FFF2-40B4-BE49-F238E27FC236}">
                  <a16:creationId xmlns:a16="http://schemas.microsoft.com/office/drawing/2014/main" id="{D54B3CB1-430C-4092-93E5-D69C3B11AB18}"/>
                </a:ext>
              </a:extLst>
            </p:cNvPr>
            <p:cNvSpPr>
              <a:spLocks noChangeArrowheads="1"/>
            </p:cNvSpPr>
            <p:nvPr/>
          </p:nvSpPr>
          <p:spPr bwMode="auto">
            <a:xfrm>
              <a:off x="1471" y="2205"/>
              <a:ext cx="174"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8" name="Rectangle 28">
              <a:extLst>
                <a:ext uri="{FF2B5EF4-FFF2-40B4-BE49-F238E27FC236}">
                  <a16:creationId xmlns:a16="http://schemas.microsoft.com/office/drawing/2014/main" id="{7CDB9701-4A41-4FEF-B9FC-C49AF5954A61}"/>
                </a:ext>
              </a:extLst>
            </p:cNvPr>
            <p:cNvSpPr>
              <a:spLocks noChangeArrowheads="1"/>
            </p:cNvSpPr>
            <p:nvPr/>
          </p:nvSpPr>
          <p:spPr bwMode="auto">
            <a:xfrm>
              <a:off x="2600" y="2208"/>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69" name="Rectangle 30">
              <a:extLst>
                <a:ext uri="{FF2B5EF4-FFF2-40B4-BE49-F238E27FC236}">
                  <a16:creationId xmlns:a16="http://schemas.microsoft.com/office/drawing/2014/main" id="{2E9FF720-383D-46B6-BF88-3CE0DB4E8321}"/>
                </a:ext>
              </a:extLst>
            </p:cNvPr>
            <p:cNvSpPr>
              <a:spLocks noChangeArrowheads="1"/>
            </p:cNvSpPr>
            <p:nvPr/>
          </p:nvSpPr>
          <p:spPr bwMode="auto">
            <a:xfrm>
              <a:off x="1790" y="2388"/>
              <a:ext cx="40"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E</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70" name="Rectangle 31">
              <a:extLst>
                <a:ext uri="{FF2B5EF4-FFF2-40B4-BE49-F238E27FC236}">
                  <a16:creationId xmlns:a16="http://schemas.microsoft.com/office/drawing/2014/main" id="{188530E1-CAA8-4F79-8AB9-6A87A742D598}"/>
                </a:ext>
              </a:extLst>
            </p:cNvPr>
            <p:cNvSpPr>
              <a:spLocks noChangeArrowheads="1"/>
            </p:cNvSpPr>
            <p:nvPr/>
          </p:nvSpPr>
          <p:spPr bwMode="auto">
            <a:xfrm>
              <a:off x="1847" y="2391"/>
              <a:ext cx="10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71" name="Rectangle 32">
              <a:extLst>
                <a:ext uri="{FF2B5EF4-FFF2-40B4-BE49-F238E27FC236}">
                  <a16:creationId xmlns:a16="http://schemas.microsoft.com/office/drawing/2014/main" id="{17C2A850-9726-4144-A7F4-16AA5DED8990}"/>
                </a:ext>
              </a:extLst>
            </p:cNvPr>
            <p:cNvSpPr>
              <a:spLocks noChangeArrowheads="1"/>
            </p:cNvSpPr>
            <p:nvPr/>
          </p:nvSpPr>
          <p:spPr bwMode="auto">
            <a:xfrm>
              <a:off x="1896" y="2388"/>
              <a:ext cx="242"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mail: </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72" name="Rectangle 33">
              <a:extLst>
                <a:ext uri="{FF2B5EF4-FFF2-40B4-BE49-F238E27FC236}">
                  <a16:creationId xmlns:a16="http://schemas.microsoft.com/office/drawing/2014/main" id="{8E04DCB9-28A2-4EC4-AD28-C0D292EF2EAB}"/>
                </a:ext>
              </a:extLst>
            </p:cNvPr>
            <p:cNvSpPr>
              <a:spLocks noChangeArrowheads="1"/>
            </p:cNvSpPr>
            <p:nvPr/>
          </p:nvSpPr>
          <p:spPr bwMode="auto">
            <a:xfrm>
              <a:off x="2103" y="2388"/>
              <a:ext cx="525" cy="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000" dirty="0">
                  <a:solidFill>
                    <a:srgbClr val="000000"/>
                  </a:solidFill>
                  <a:latin typeface="ＭＳ ゴシック" panose="020B0609070205080204" pitchFamily="49" charset="-128"/>
                  <a:ea typeface="ＭＳ ゴシック" panose="020B0609070205080204" pitchFamily="49" charset="-128"/>
                </a:rPr>
                <a:t>ec@jaga.co.jp</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73" name="Rectangle 34">
              <a:extLst>
                <a:ext uri="{FF2B5EF4-FFF2-40B4-BE49-F238E27FC236}">
                  <a16:creationId xmlns:a16="http://schemas.microsoft.com/office/drawing/2014/main" id="{05D52677-61B3-4D06-BFEC-F279474F12CC}"/>
                </a:ext>
              </a:extLst>
            </p:cNvPr>
            <p:cNvSpPr>
              <a:spLocks noChangeArrowheads="1"/>
            </p:cNvSpPr>
            <p:nvPr/>
          </p:nvSpPr>
          <p:spPr bwMode="auto">
            <a:xfrm>
              <a:off x="2217" y="2339"/>
              <a:ext cx="9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游明朝" panose="02020400000000000000" pitchFamily="18" charset="-128"/>
                  <a:ea typeface="游明朝" panose="02020400000000000000" pitchFamily="18"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74" name="Rectangle 35">
              <a:extLst>
                <a:ext uri="{FF2B5EF4-FFF2-40B4-BE49-F238E27FC236}">
                  <a16:creationId xmlns:a16="http://schemas.microsoft.com/office/drawing/2014/main" id="{9E0402D5-D7CE-4B1C-975A-DBFB73006D60}"/>
                </a:ext>
              </a:extLst>
            </p:cNvPr>
            <p:cNvSpPr>
              <a:spLocks noChangeArrowheads="1"/>
            </p:cNvSpPr>
            <p:nvPr/>
          </p:nvSpPr>
          <p:spPr bwMode="auto">
            <a:xfrm>
              <a:off x="2163" y="2473"/>
              <a:ext cx="1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a:ln>
                    <a:noFill/>
                  </a:ln>
                  <a:solidFill>
                    <a:srgbClr val="000000"/>
                  </a:solidFill>
                  <a:effectLst/>
                  <a:latin typeface="メイリオ" panose="020B0604030504040204" pitchFamily="50" charset="-128"/>
                  <a:ea typeface="メイリオ"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nvGrpSpPr>
            <p:cNvPr id="175" name="Group 38">
              <a:extLst>
                <a:ext uri="{FF2B5EF4-FFF2-40B4-BE49-F238E27FC236}">
                  <a16:creationId xmlns:a16="http://schemas.microsoft.com/office/drawing/2014/main" id="{D341B21E-4430-429C-BCAA-E5677C47A962}"/>
                </a:ext>
              </a:extLst>
            </p:cNvPr>
            <p:cNvGrpSpPr>
              <a:grpSpLocks/>
            </p:cNvGrpSpPr>
            <p:nvPr/>
          </p:nvGrpSpPr>
          <p:grpSpPr bwMode="auto">
            <a:xfrm>
              <a:off x="1127" y="1797"/>
              <a:ext cx="2044" cy="111"/>
              <a:chOff x="1127" y="1797"/>
              <a:chExt cx="2044" cy="111"/>
            </a:xfrm>
          </p:grpSpPr>
          <p:sp>
            <p:nvSpPr>
              <p:cNvPr id="176" name="Rectangle 36">
                <a:extLst>
                  <a:ext uri="{FF2B5EF4-FFF2-40B4-BE49-F238E27FC236}">
                    <a16:creationId xmlns:a16="http://schemas.microsoft.com/office/drawing/2014/main" id="{1DA4E71D-246A-4B67-B121-229E8AFDCA10}"/>
                  </a:ext>
                </a:extLst>
              </p:cNvPr>
              <p:cNvSpPr>
                <a:spLocks noChangeArrowheads="1"/>
              </p:cNvSpPr>
              <p:nvPr/>
            </p:nvSpPr>
            <p:spPr bwMode="auto">
              <a:xfrm>
                <a:off x="1127" y="1797"/>
                <a:ext cx="2044"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大丸松坂屋</a:t>
                </a: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オンライン</a:t>
                </a:r>
                <a:r>
                  <a:rPr kumimoji="0" lang="ja-JP" altLang="en-US"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ショッピング</a:t>
                </a:r>
                <a:r>
                  <a:rPr lang="ja-JP" altLang="en-US" sz="1100" dirty="0">
                    <a:solidFill>
                      <a:srgbClr val="000000"/>
                    </a:solidFill>
                    <a:latin typeface="ＭＳ ゴシック" panose="020B0609070205080204" pitchFamily="49" charset="-128"/>
                    <a:ea typeface="ＭＳ ゴシック" panose="020B0609070205080204" pitchFamily="49" charset="-128"/>
                  </a:rPr>
                  <a:t>事業</a:t>
                </a:r>
                <a:r>
                  <a:rPr kumimoji="0" lang="ja-JP" altLang="ja-JP" sz="1100" b="0" i="0" u="none" strike="noStrike" cap="none" normalizeH="0" baseline="0" dirty="0">
                    <a:ln>
                      <a:noFill/>
                    </a:ln>
                    <a:solidFill>
                      <a:srgbClr val="000000"/>
                    </a:solidFill>
                    <a:effectLst/>
                    <a:latin typeface="ＭＳ ゴシック" panose="020B0609070205080204" pitchFamily="49" charset="-128"/>
                    <a:ea typeface="ＭＳ ゴシック" panose="020B0609070205080204" pitchFamily="49" charset="-128"/>
                  </a:rPr>
                  <a:t>運営事務局</a:t>
                </a:r>
                <a:endParaRPr kumimoji="0" lang="ja-JP" altLang="ja-JP" sz="1800" b="0" i="0" u="none" strike="noStrike" cap="none" normalizeH="0" baseline="0" dirty="0">
                  <a:ln>
                    <a:noFill/>
                  </a:ln>
                  <a:solidFill>
                    <a:schemeClr val="tx1"/>
                  </a:solidFill>
                  <a:effectLst/>
                  <a:latin typeface="ＭＳ ゴシック" panose="020B0609070205080204" pitchFamily="49" charset="-128"/>
                  <a:ea typeface="ＭＳ ゴシック" panose="020B0609070205080204" pitchFamily="49" charset="-128"/>
                </a:endParaRPr>
              </a:p>
            </p:txBody>
          </p:sp>
          <p:sp>
            <p:nvSpPr>
              <p:cNvPr id="177" name="Rectangle 37">
                <a:extLst>
                  <a:ext uri="{FF2B5EF4-FFF2-40B4-BE49-F238E27FC236}">
                    <a16:creationId xmlns:a16="http://schemas.microsoft.com/office/drawing/2014/main" id="{04324DA4-269F-4749-BF6D-8D221809ACAC}"/>
                  </a:ext>
                </a:extLst>
              </p:cNvPr>
              <p:cNvSpPr>
                <a:spLocks noChangeArrowheads="1"/>
              </p:cNvSpPr>
              <p:nvPr/>
            </p:nvSpPr>
            <p:spPr bwMode="auto">
              <a:xfrm>
                <a:off x="2031" y="1797"/>
                <a:ext cx="72" cy="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ＭＳ Ｐゴシック" panose="020B0600070205080204" pitchFamily="50" charset="-128"/>
                    <a:ea typeface="ＭＳ Ｐゴシック" panose="020B060007020508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grpSp>
      </p:grpSp>
      <p:sp>
        <p:nvSpPr>
          <p:cNvPr id="148" name="テキスト ボックス 147">
            <a:extLst>
              <a:ext uri="{FF2B5EF4-FFF2-40B4-BE49-F238E27FC236}">
                <a16:creationId xmlns:a16="http://schemas.microsoft.com/office/drawing/2014/main" id="{46BB7108-C0BF-49A4-818E-FD6B9908BB86}"/>
              </a:ext>
            </a:extLst>
          </p:cNvPr>
          <p:cNvSpPr txBox="1"/>
          <p:nvPr/>
        </p:nvSpPr>
        <p:spPr>
          <a:xfrm>
            <a:off x="2354264" y="5156884"/>
            <a:ext cx="1312861" cy="369332"/>
          </a:xfrm>
          <a:prstGeom prst="rect">
            <a:avLst/>
          </a:prstGeom>
          <a:noFill/>
        </p:spPr>
        <p:txBody>
          <a:bodyPr wrap="square" rtlCol="0">
            <a:spAutoFit/>
          </a:bodyPr>
          <a:lstStyle/>
          <a:p>
            <a:r>
              <a:rPr kumimoji="1" lang="en-US" altLang="ja-JP" sz="1050" dirty="0">
                <a:latin typeface="ＭＳ ゴシック" panose="020B0609070205080204" pitchFamily="49" charset="-128"/>
                <a:ea typeface="ＭＳ ゴシック" panose="020B0609070205080204" pitchFamily="49" charset="-128"/>
              </a:rPr>
              <a:t>080-9665-1040</a:t>
            </a:r>
            <a:r>
              <a:rPr kumimoji="1" lang="en-US" altLang="ja-JP" dirty="0">
                <a:latin typeface="+mn-ea"/>
              </a:rPr>
              <a:t> </a:t>
            </a:r>
            <a:endParaRPr kumimoji="1" lang="ja-JP" altLang="en-US" dirty="0">
              <a:latin typeface="+mn-ea"/>
            </a:endParaRPr>
          </a:p>
        </p:txBody>
      </p:sp>
      <p:sp>
        <p:nvSpPr>
          <p:cNvPr id="149" name="Rectangle 22">
            <a:extLst>
              <a:ext uri="{FF2B5EF4-FFF2-40B4-BE49-F238E27FC236}">
                <a16:creationId xmlns:a16="http://schemas.microsoft.com/office/drawing/2014/main" id="{C82CFC8F-0033-482D-8393-6BE0BE1CE77F}"/>
              </a:ext>
            </a:extLst>
          </p:cNvPr>
          <p:cNvSpPr>
            <a:spLocks noChangeArrowheads="1"/>
          </p:cNvSpPr>
          <p:nvPr/>
        </p:nvSpPr>
        <p:spPr bwMode="auto">
          <a:xfrm>
            <a:off x="3692525" y="5271872"/>
            <a:ext cx="533400"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0" i="0" u="none" strike="noStrike" cap="none" normalizeH="0" baseline="0" dirty="0">
                <a:ln>
                  <a:noFill/>
                </a:ln>
                <a:solidFill>
                  <a:srgbClr val="000000"/>
                </a:solidFill>
                <a:effectLst/>
                <a:latin typeface="游明朝" panose="02020400000000000000" pitchFamily="18" charset="-128"/>
                <a:ea typeface="游明朝" panose="02020400000000000000" pitchFamily="18" charset="-128"/>
              </a:rPr>
              <a:t>：</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150" name="テキスト ボックス 149">
            <a:extLst>
              <a:ext uri="{FF2B5EF4-FFF2-40B4-BE49-F238E27FC236}">
                <a16:creationId xmlns:a16="http://schemas.microsoft.com/office/drawing/2014/main" id="{B81875D8-9C61-4DC4-8729-A787C137665E}"/>
              </a:ext>
            </a:extLst>
          </p:cNvPr>
          <p:cNvSpPr txBox="1"/>
          <p:nvPr/>
        </p:nvSpPr>
        <p:spPr>
          <a:xfrm>
            <a:off x="3717928" y="5151628"/>
            <a:ext cx="1312861" cy="369332"/>
          </a:xfrm>
          <a:prstGeom prst="rect">
            <a:avLst/>
          </a:prstGeom>
          <a:noFill/>
        </p:spPr>
        <p:txBody>
          <a:bodyPr wrap="square" rtlCol="0">
            <a:spAutoFit/>
          </a:bodyPr>
          <a:lstStyle/>
          <a:p>
            <a:r>
              <a:rPr kumimoji="1" lang="en-US" altLang="ja-JP" sz="1050" dirty="0">
                <a:latin typeface="ＭＳ ゴシック" panose="020B0609070205080204" pitchFamily="49" charset="-128"/>
                <a:ea typeface="ＭＳ ゴシック" panose="020B0609070205080204" pitchFamily="49" charset="-128"/>
              </a:rPr>
              <a:t>03-3701-8062</a:t>
            </a:r>
            <a:r>
              <a:rPr kumimoji="1" lang="en-US" altLang="ja-JP" dirty="0">
                <a:latin typeface="+mn-ea"/>
              </a:rPr>
              <a:t> </a:t>
            </a:r>
            <a:endParaRPr kumimoji="1" lang="ja-JP" altLang="en-US" dirty="0">
              <a:latin typeface="+mn-ea"/>
            </a:endParaRPr>
          </a:p>
        </p:txBody>
      </p:sp>
      <p:sp>
        <p:nvSpPr>
          <p:cNvPr id="151" name="テキスト ボックス 150">
            <a:extLst>
              <a:ext uri="{FF2B5EF4-FFF2-40B4-BE49-F238E27FC236}">
                <a16:creationId xmlns:a16="http://schemas.microsoft.com/office/drawing/2014/main" id="{AC032945-0070-47B5-81FE-2A2D33BCC117}"/>
              </a:ext>
            </a:extLst>
          </p:cNvPr>
          <p:cNvSpPr txBox="1"/>
          <p:nvPr/>
        </p:nvSpPr>
        <p:spPr>
          <a:xfrm>
            <a:off x="2314720" y="4889691"/>
            <a:ext cx="2146950" cy="261610"/>
          </a:xfrm>
          <a:prstGeom prst="rect">
            <a:avLst/>
          </a:prstGeom>
          <a:noFill/>
        </p:spPr>
        <p:txBody>
          <a:bodyPr wrap="square">
            <a:spAutoFit/>
          </a:bodyPr>
          <a:lstStyle/>
          <a:p>
            <a:pPr algn="l" fontAlgn="base"/>
            <a:r>
              <a:rPr lang="ja-JP" altLang="en-US" sz="1100" kern="12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担当：浜田、山田、服部、遠藤</a:t>
            </a:r>
            <a:endParaRPr lang="ja-JP" altLang="ja-JP" sz="11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Tree>
    <p:extLst>
      <p:ext uri="{BB962C8B-B14F-4D97-AF65-F5344CB8AC3E}">
        <p14:creationId xmlns:p14="http://schemas.microsoft.com/office/powerpoint/2010/main" val="3912485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5B3A118-E966-445C-B1A6-5859D7FDA46B}"/>
              </a:ext>
            </a:extLst>
          </p:cNvPr>
          <p:cNvSpPr txBox="1"/>
          <p:nvPr/>
        </p:nvSpPr>
        <p:spPr>
          <a:xfrm>
            <a:off x="419100" y="753398"/>
            <a:ext cx="6731000" cy="646331"/>
          </a:xfrm>
          <a:prstGeom prst="rect">
            <a:avLst/>
          </a:prstGeom>
          <a:noFill/>
        </p:spPr>
        <p:txBody>
          <a:bodyPr wrap="square">
            <a:spAutoFit/>
          </a:bodyPr>
          <a:lstStyle/>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l" eaLnBrk="0" fontAlgn="base" hangingPunct="0"/>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48" name="Text Box 4">
            <a:extLst>
              <a:ext uri="{FF2B5EF4-FFF2-40B4-BE49-F238E27FC236}">
                <a16:creationId xmlns:a16="http://schemas.microsoft.com/office/drawing/2014/main" id="{B656DA67-148A-447D-9537-502545F19417}"/>
              </a:ext>
            </a:extLst>
          </p:cNvPr>
          <p:cNvSpPr txBox="1">
            <a:spLocks noChangeArrowheads="1"/>
          </p:cNvSpPr>
          <p:nvPr/>
        </p:nvSpPr>
        <p:spPr bwMode="auto">
          <a:xfrm>
            <a:off x="795656" y="1557669"/>
            <a:ext cx="6242050" cy="2884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spAutoFit/>
          </a:bodyPr>
          <a:lstStyle>
            <a:lvl1pPr defTabSz="279400">
              <a:defRPr kumimoji="1" sz="1000">
                <a:solidFill>
                  <a:schemeClr val="tx1"/>
                </a:solidFill>
                <a:latin typeface="Arial" panose="020B0604020202020204" pitchFamily="34" charset="0"/>
                <a:ea typeface="HGSｺﾞｼｯｸM" panose="020B0600000000000000" pitchFamily="50" charset="-128"/>
              </a:defRPr>
            </a:lvl1pPr>
            <a:lvl2pPr marL="742950" indent="-285750" defTabSz="279400">
              <a:defRPr kumimoji="1" sz="1000">
                <a:solidFill>
                  <a:schemeClr val="tx1"/>
                </a:solidFill>
                <a:latin typeface="Arial" panose="020B0604020202020204" pitchFamily="34" charset="0"/>
                <a:ea typeface="HGSｺﾞｼｯｸM" panose="020B0600000000000000" pitchFamily="50" charset="-128"/>
              </a:defRPr>
            </a:lvl2pPr>
            <a:lvl3pPr marL="1143000" indent="-228600" defTabSz="279400">
              <a:defRPr kumimoji="1" sz="1000">
                <a:solidFill>
                  <a:schemeClr val="tx1"/>
                </a:solidFill>
                <a:latin typeface="Arial" panose="020B0604020202020204" pitchFamily="34" charset="0"/>
                <a:ea typeface="HGSｺﾞｼｯｸM" panose="020B0600000000000000" pitchFamily="50" charset="-128"/>
              </a:defRPr>
            </a:lvl3pPr>
            <a:lvl4pPr marL="1600200" indent="-228600" defTabSz="279400">
              <a:defRPr kumimoji="1" sz="1000">
                <a:solidFill>
                  <a:schemeClr val="tx1"/>
                </a:solidFill>
                <a:latin typeface="Arial" panose="020B0604020202020204" pitchFamily="34" charset="0"/>
                <a:ea typeface="HGSｺﾞｼｯｸM" panose="020B0600000000000000" pitchFamily="50" charset="-128"/>
              </a:defRPr>
            </a:lvl4pPr>
            <a:lvl5pPr marL="2057400" indent="-228600" defTabSz="279400">
              <a:defRPr kumimoji="1" sz="1000">
                <a:solidFill>
                  <a:schemeClr val="tx1"/>
                </a:solidFill>
                <a:latin typeface="Arial" panose="020B0604020202020204" pitchFamily="34" charset="0"/>
                <a:ea typeface="HGSｺﾞｼｯｸM" panose="020B0600000000000000" pitchFamily="50" charset="-128"/>
              </a:defRPr>
            </a:lvl5pPr>
            <a:lvl6pPr marL="25146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pPr eaLnBrk="1" hangingPunct="1"/>
            <a:r>
              <a:rPr lang="ja-JP" altLang="en-US" dirty="0">
                <a:latin typeface="メイリオ" panose="020B0604030504040204" pitchFamily="50" charset="-128"/>
                <a:ea typeface="メイリオ" panose="020B0604030504040204" pitchFamily="50" charset="-128"/>
              </a:rPr>
              <a:t>詳細は下記リンクをご確認ください。</a:t>
            </a: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食品表示基準の概要</a:t>
            </a:r>
            <a:br>
              <a:rPr lang="ja-JP" altLang="en-US" dirty="0">
                <a:solidFill>
                  <a:srgbClr val="FF0000"/>
                </a:solidFill>
                <a:latin typeface="メイリオ" panose="020B0604030504040204" pitchFamily="50" charset="-128"/>
                <a:ea typeface="メイリオ" panose="020B0604030504040204" pitchFamily="50" charset="-128"/>
              </a:rPr>
            </a:br>
            <a:r>
              <a:rPr lang="en-US" altLang="ja-JP" sz="800" u="sng" kern="0" dirty="0">
                <a:solidFill>
                  <a:srgbClr val="1155CC"/>
                </a:solidFill>
                <a:effectLst/>
                <a:latin typeface="+mn-ea"/>
                <a:ea typeface="+mn-ea"/>
                <a:cs typeface="Times New Roman" panose="02020603050405020304" pitchFamily="18" charset="0"/>
                <a:hlinkClick r:id="rId2"/>
              </a:rPr>
              <a:t>https://www.caa.go.jp/policies/policy/food_labeling/information/pamphlets/assets/02_h-foodlabelling_202011.pdf</a:t>
            </a:r>
            <a:endParaRPr lang="en-US" altLang="ja-JP" sz="800" dirty="0">
              <a:latin typeface="+mn-ea"/>
              <a:ea typeface="+mn-ea"/>
            </a:endParaRPr>
          </a:p>
          <a:p>
            <a:pPr eaLnBrk="1" hangingPunct="1"/>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機能性表示食品に関する情報</a:t>
            </a:r>
            <a:br>
              <a:rPr lang="ja-JP" altLang="en-US" dirty="0">
                <a:latin typeface="メイリオ" panose="020B0604030504040204" pitchFamily="50" charset="-128"/>
                <a:ea typeface="メイリオ" panose="020B0604030504040204" pitchFamily="50" charset="-128"/>
              </a:rPr>
            </a:br>
            <a:r>
              <a:rPr lang="en-US" altLang="ja-JP" sz="800" u="sng" kern="0" dirty="0">
                <a:solidFill>
                  <a:srgbClr val="1155CC"/>
                </a:solidFill>
                <a:effectLst/>
                <a:latin typeface="+mn-ea"/>
                <a:ea typeface="+mn-ea"/>
                <a:cs typeface="Times New Roman" panose="02020603050405020304" pitchFamily="18" charset="0"/>
                <a:hlinkClick r:id="rId3"/>
              </a:rPr>
              <a:t>https://www.caa.go.jp/policies/policy/food_labeling/foods_with_function_claims/</a:t>
            </a:r>
            <a:endParaRPr lang="en-US" altLang="ja-JP" sz="800" dirty="0">
              <a:latin typeface="+mn-ea"/>
              <a:ea typeface="+mn-ea"/>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品質表示基準一覧</a:t>
            </a:r>
            <a:endParaRPr lang="ja-JP" altLang="en-US" dirty="0">
              <a:solidFill>
                <a:schemeClr val="accent6"/>
              </a:solidFill>
              <a:latin typeface="メイリオ" panose="020B0604030504040204" pitchFamily="50" charset="-128"/>
              <a:ea typeface="メイリオ" panose="020B0604030504040204" pitchFamily="50" charset="-128"/>
            </a:endParaRPr>
          </a:p>
          <a:p>
            <a:pPr algn="l"/>
            <a:r>
              <a:rPr lang="en-US" altLang="ja-JP" sz="800" u="sng" kern="0" dirty="0">
                <a:solidFill>
                  <a:srgbClr val="000000"/>
                </a:solidFill>
                <a:effectLst/>
                <a:latin typeface="+mn-ea"/>
                <a:ea typeface="+mn-ea"/>
                <a:cs typeface="Times New Roman" panose="02020603050405020304" pitchFamily="18" charset="0"/>
                <a:hlinkClick r:id="rId4"/>
              </a:rPr>
              <a:t>https://www.caa.go.jp/policies/policy/representation/household_goods/guide/</a:t>
            </a:r>
            <a:endParaRPr lang="ja-JP" altLang="ja-JP" sz="800" kern="100" dirty="0">
              <a:effectLst/>
              <a:latin typeface="+mn-ea"/>
              <a:ea typeface="+mn-ea"/>
              <a:cs typeface="Times New Roman" panose="02020603050405020304" pitchFamily="18" charset="0"/>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健康食品に関する景品表示法及び健康増進法上の留意事項について</a:t>
            </a:r>
            <a:endParaRPr lang="en-US" altLang="ja-JP" dirty="0">
              <a:latin typeface="メイリオ" panose="020B0604030504040204" pitchFamily="50" charset="-128"/>
              <a:ea typeface="メイリオ" panose="020B0604030504040204" pitchFamily="50" charset="-128"/>
            </a:endParaRPr>
          </a:p>
          <a:p>
            <a:pPr eaLnBrk="1" hangingPunct="1"/>
            <a:r>
              <a:rPr lang="en-US" altLang="ja-JP" sz="800" u="sng" kern="0" dirty="0">
                <a:solidFill>
                  <a:srgbClr val="1155CC"/>
                </a:solidFill>
                <a:effectLst/>
                <a:latin typeface="+mn-ea"/>
                <a:ea typeface="+mn-ea"/>
                <a:cs typeface="Times New Roman" panose="02020603050405020304" pitchFamily="18" charset="0"/>
                <a:hlinkClick r:id="rId5"/>
              </a:rPr>
              <a:t>https://www.caa.go.jp/policies/policy/representation/fair_labeling/pdf/160630premiums_9.pdf</a:t>
            </a:r>
            <a:endParaRPr lang="en-US" altLang="ja-JP" sz="800" dirty="0">
              <a:latin typeface="+mn-ea"/>
              <a:ea typeface="+mn-ea"/>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食品表示基準Ｑ＆Ａ</a:t>
            </a:r>
            <a:r>
              <a:rPr lang="ja-JP" altLang="en-US" dirty="0">
                <a:solidFill>
                  <a:schemeClr val="accent6"/>
                </a:solidFill>
                <a:latin typeface="メイリオ" panose="020B0604030504040204" pitchFamily="50" charset="-128"/>
                <a:ea typeface="メイリオ" panose="020B0604030504040204" pitchFamily="50" charset="-128"/>
              </a:rPr>
              <a:t>　　　　　　　　　　　　　　　　　　　　　　</a:t>
            </a:r>
            <a:r>
              <a:rPr lang="en-US" altLang="ja-JP" sz="800" u="sng" kern="0" dirty="0">
                <a:solidFill>
                  <a:srgbClr val="1155CC"/>
                </a:solidFill>
                <a:effectLst/>
                <a:latin typeface="+mn-ea"/>
                <a:ea typeface="+mn-ea"/>
                <a:cs typeface="Times New Roman" panose="02020603050405020304" pitchFamily="18" charset="0"/>
                <a:hlinkClick r:id="rId6"/>
              </a:rPr>
              <a:t>https://www.caa.go.jp/policies/policy/food_labeling/food_labeling_act/assets/food_labeling_cms101_210317_12.pdf</a:t>
            </a:r>
            <a:endParaRPr lang="en-US" altLang="ja-JP" sz="800" dirty="0">
              <a:latin typeface="+mn-ea"/>
              <a:ea typeface="+mn-ea"/>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：厚生労働省　アレルギー物質を含む食品に関する表示Ｑ＆Ａ</a:t>
            </a:r>
            <a:r>
              <a:rPr lang="en-US" altLang="ja-JP" sz="800" u="sng" kern="0" dirty="0">
                <a:solidFill>
                  <a:srgbClr val="1155CC"/>
                </a:solidFill>
                <a:effectLst/>
                <a:latin typeface="+mn-ea"/>
                <a:ea typeface="+mn-ea"/>
                <a:cs typeface="Times New Roman" panose="02020603050405020304" pitchFamily="18" charset="0"/>
                <a:hlinkClick r:id="rId7"/>
              </a:rPr>
              <a:t>https://www.caa.go.jp/policies/policy/food_labeling/food_labeling_act/assets/food_labeling_cms101_210317_10.pdf</a:t>
            </a:r>
            <a:endParaRPr lang="en-US" altLang="ja-JP" sz="800" dirty="0">
              <a:latin typeface="+mn-ea"/>
              <a:ea typeface="+mn-ea"/>
            </a:endParaRPr>
          </a:p>
        </p:txBody>
      </p:sp>
      <p:sp>
        <p:nvSpPr>
          <p:cNvPr id="49" name="Text Box 11">
            <a:extLst>
              <a:ext uri="{FF2B5EF4-FFF2-40B4-BE49-F238E27FC236}">
                <a16:creationId xmlns:a16="http://schemas.microsoft.com/office/drawing/2014/main" id="{A51847AD-DB4D-4195-B966-17C60EC23009}"/>
              </a:ext>
            </a:extLst>
          </p:cNvPr>
          <p:cNvSpPr txBox="1">
            <a:spLocks noChangeArrowheads="1"/>
          </p:cNvSpPr>
          <p:nvPr/>
        </p:nvSpPr>
        <p:spPr bwMode="auto">
          <a:xfrm>
            <a:off x="767032" y="759489"/>
            <a:ext cx="560968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r>
              <a:rPr lang="ja-JP" altLang="en-US" sz="1400" b="1" dirty="0">
                <a:latin typeface="ＭＳ ゴシック" panose="020B0609070205080204" pitchFamily="49" charset="-128"/>
                <a:ea typeface="ＭＳ ゴシック" panose="020B0609070205080204" pitchFamily="49" charset="-128"/>
              </a:rPr>
              <a:t>参考資料</a:t>
            </a:r>
            <a:endParaRPr lang="en-US" altLang="ja-JP" sz="1400" b="1" dirty="0">
              <a:latin typeface="ＭＳ ゴシック" panose="020B0609070205080204" pitchFamily="49" charset="-128"/>
              <a:ea typeface="ＭＳ ゴシック" panose="020B0609070205080204" pitchFamily="49" charset="-128"/>
            </a:endParaRPr>
          </a:p>
          <a:p>
            <a:endParaRPr lang="ja-JP" altLang="en-US" sz="1400" b="1" dirty="0">
              <a:latin typeface="ＭＳ 明朝" panose="02020609040205080304" pitchFamily="17" charset="-128"/>
              <a:ea typeface="ＭＳ 明朝" panose="02020609040205080304" pitchFamily="17" charset="-128"/>
            </a:endParaRPr>
          </a:p>
          <a:p>
            <a:pPr eaLnBrk="1" hangingPunct="1"/>
            <a:r>
              <a:rPr lang="ja-JP" altLang="en-US" sz="1400" dirty="0">
                <a:latin typeface="メイリオ" panose="020B0604030504040204" pitchFamily="50" charset="-128"/>
                <a:ea typeface="メイリオ" panose="020B0604030504040204" pitchFamily="50" charset="-128"/>
              </a:rPr>
              <a:t>１．食品衛生法・ＪＡＳ法／食品表示法に基づく表示について </a:t>
            </a:r>
          </a:p>
        </p:txBody>
      </p:sp>
      <p:sp>
        <p:nvSpPr>
          <p:cNvPr id="50" name="Text Box 5">
            <a:extLst>
              <a:ext uri="{FF2B5EF4-FFF2-40B4-BE49-F238E27FC236}">
                <a16:creationId xmlns:a16="http://schemas.microsoft.com/office/drawing/2014/main" id="{485FDBD6-A928-4D6E-AC61-6956D9C21A90}"/>
              </a:ext>
            </a:extLst>
          </p:cNvPr>
          <p:cNvSpPr txBox="1">
            <a:spLocks noChangeArrowheads="1"/>
          </p:cNvSpPr>
          <p:nvPr/>
        </p:nvSpPr>
        <p:spPr bwMode="auto">
          <a:xfrm>
            <a:off x="751792" y="4976367"/>
            <a:ext cx="38651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pPr eaLnBrk="1" hangingPunct="1"/>
            <a:r>
              <a:rPr lang="ja-JP" altLang="en-US" sz="1400" dirty="0">
                <a:latin typeface="ＭＳ ゴシック" panose="020B0609070205080204" pitchFamily="49" charset="-128"/>
                <a:ea typeface="ＭＳ ゴシック" panose="020B0609070205080204" pitchFamily="49" charset="-128"/>
              </a:rPr>
              <a:t>２．容器包装リサイクル法等の表示について </a:t>
            </a:r>
          </a:p>
        </p:txBody>
      </p:sp>
      <p:sp>
        <p:nvSpPr>
          <p:cNvPr id="51" name="Text Box 4">
            <a:extLst>
              <a:ext uri="{FF2B5EF4-FFF2-40B4-BE49-F238E27FC236}">
                <a16:creationId xmlns:a16="http://schemas.microsoft.com/office/drawing/2014/main" id="{38C6A9EA-A93F-47E4-9E04-A16D0C15527F}"/>
              </a:ext>
            </a:extLst>
          </p:cNvPr>
          <p:cNvSpPr txBox="1">
            <a:spLocks noChangeArrowheads="1"/>
          </p:cNvSpPr>
          <p:nvPr/>
        </p:nvSpPr>
        <p:spPr bwMode="auto">
          <a:xfrm>
            <a:off x="795656" y="5360541"/>
            <a:ext cx="6242050" cy="7301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spAutoFit/>
          </a:bodyPr>
          <a:lstStyle>
            <a:lvl1pPr defTabSz="279400">
              <a:defRPr kumimoji="1" sz="1000">
                <a:solidFill>
                  <a:schemeClr val="tx1"/>
                </a:solidFill>
                <a:latin typeface="Arial" panose="020B0604020202020204" pitchFamily="34" charset="0"/>
                <a:ea typeface="HGSｺﾞｼｯｸM" panose="020B0600000000000000" pitchFamily="50" charset="-128"/>
              </a:defRPr>
            </a:lvl1pPr>
            <a:lvl2pPr marL="742950" indent="-285750" defTabSz="279400">
              <a:defRPr kumimoji="1" sz="1000">
                <a:solidFill>
                  <a:schemeClr val="tx1"/>
                </a:solidFill>
                <a:latin typeface="Arial" panose="020B0604020202020204" pitchFamily="34" charset="0"/>
                <a:ea typeface="HGSｺﾞｼｯｸM" panose="020B0600000000000000" pitchFamily="50" charset="-128"/>
              </a:defRPr>
            </a:lvl2pPr>
            <a:lvl3pPr marL="1143000" indent="-228600" defTabSz="279400">
              <a:defRPr kumimoji="1" sz="1000">
                <a:solidFill>
                  <a:schemeClr val="tx1"/>
                </a:solidFill>
                <a:latin typeface="Arial" panose="020B0604020202020204" pitchFamily="34" charset="0"/>
                <a:ea typeface="HGSｺﾞｼｯｸM" panose="020B0600000000000000" pitchFamily="50" charset="-128"/>
              </a:defRPr>
            </a:lvl3pPr>
            <a:lvl4pPr marL="1600200" indent="-228600" defTabSz="279400">
              <a:defRPr kumimoji="1" sz="1000">
                <a:solidFill>
                  <a:schemeClr val="tx1"/>
                </a:solidFill>
                <a:latin typeface="Arial" panose="020B0604020202020204" pitchFamily="34" charset="0"/>
                <a:ea typeface="HGSｺﾞｼｯｸM" panose="020B0600000000000000" pitchFamily="50" charset="-128"/>
              </a:defRPr>
            </a:lvl4pPr>
            <a:lvl5pPr marL="2057400" indent="-228600" defTabSz="279400">
              <a:defRPr kumimoji="1" sz="1000">
                <a:solidFill>
                  <a:schemeClr val="tx1"/>
                </a:solidFill>
                <a:latin typeface="Arial" panose="020B0604020202020204" pitchFamily="34" charset="0"/>
                <a:ea typeface="HGSｺﾞｼｯｸM" panose="020B0600000000000000" pitchFamily="50" charset="-128"/>
              </a:defRPr>
            </a:lvl5pPr>
            <a:lvl6pPr marL="25146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pPr eaLnBrk="1" hangingPunct="1"/>
            <a:r>
              <a:rPr lang="ja-JP" altLang="en-US" dirty="0">
                <a:latin typeface="メイリオ" panose="020B0604030504040204" pitchFamily="50" charset="-128"/>
                <a:ea typeface="メイリオ" panose="020B0604030504040204" pitchFamily="50" charset="-128"/>
              </a:rPr>
              <a:t>詳細は下記リンクをご確認ください。</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：経済産業省</a:t>
            </a:r>
            <a:endParaRPr lang="en-US" altLang="ja-JP" sz="800" dirty="0">
              <a:latin typeface="メイリオ" panose="020B0604030504040204" pitchFamily="50" charset="-128"/>
              <a:ea typeface="メイリオ" panose="020B0604030504040204" pitchFamily="50" charset="-128"/>
            </a:endParaRPr>
          </a:p>
          <a:p>
            <a:pPr eaLnBrk="1" hangingPunct="1"/>
            <a:r>
              <a:rPr lang="en-US" altLang="ja-JP" sz="800" dirty="0">
                <a:latin typeface="游ゴシック" panose="020B0400000000000000" pitchFamily="50" charset="-128"/>
                <a:ea typeface="游ゴシック" panose="020B0400000000000000" pitchFamily="50" charset="-128"/>
                <a:hlinkClick r:id="rId8"/>
              </a:rPr>
              <a:t>https://www.meti.go.jp/policy/recycle/main/data/pamphlet/pdf/pamphlet_mark_gimu.pdf</a:t>
            </a:r>
            <a:endParaRPr lang="en-US" altLang="ja-JP" sz="800" dirty="0">
              <a:latin typeface="游ゴシック" panose="020B0400000000000000" pitchFamily="50" charset="-128"/>
              <a:ea typeface="游ゴシック" panose="020B0400000000000000" pitchFamily="50" charset="-128"/>
            </a:endParaRPr>
          </a:p>
        </p:txBody>
      </p:sp>
      <p:sp>
        <p:nvSpPr>
          <p:cNvPr id="52" name="Text Box 5">
            <a:extLst>
              <a:ext uri="{FF2B5EF4-FFF2-40B4-BE49-F238E27FC236}">
                <a16:creationId xmlns:a16="http://schemas.microsoft.com/office/drawing/2014/main" id="{B10AFFF3-F787-4DEE-8065-F624385A7932}"/>
              </a:ext>
            </a:extLst>
          </p:cNvPr>
          <p:cNvSpPr txBox="1">
            <a:spLocks noChangeArrowheads="1"/>
          </p:cNvSpPr>
          <p:nvPr/>
        </p:nvSpPr>
        <p:spPr bwMode="auto">
          <a:xfrm>
            <a:off x="751792" y="6618189"/>
            <a:ext cx="314701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sz="1000">
                <a:solidFill>
                  <a:schemeClr val="tx1"/>
                </a:solidFill>
                <a:latin typeface="Arial" panose="020B0604020202020204" pitchFamily="34" charset="0"/>
                <a:ea typeface="HGSｺﾞｼｯｸM" panose="020B0600000000000000" pitchFamily="50" charset="-128"/>
              </a:defRPr>
            </a:lvl1pPr>
            <a:lvl2pPr marL="742950" indent="-285750">
              <a:defRPr kumimoji="1" sz="1000">
                <a:solidFill>
                  <a:schemeClr val="tx1"/>
                </a:solidFill>
                <a:latin typeface="Arial" panose="020B0604020202020204" pitchFamily="34" charset="0"/>
                <a:ea typeface="HGSｺﾞｼｯｸM" panose="020B0600000000000000" pitchFamily="50" charset="-128"/>
              </a:defRPr>
            </a:lvl2pPr>
            <a:lvl3pPr marL="1143000" indent="-228600">
              <a:defRPr kumimoji="1" sz="1000">
                <a:solidFill>
                  <a:schemeClr val="tx1"/>
                </a:solidFill>
                <a:latin typeface="Arial" panose="020B0604020202020204" pitchFamily="34" charset="0"/>
                <a:ea typeface="HGSｺﾞｼｯｸM" panose="020B0600000000000000" pitchFamily="50" charset="-128"/>
              </a:defRPr>
            </a:lvl3pPr>
            <a:lvl4pPr marL="1600200" indent="-228600">
              <a:defRPr kumimoji="1" sz="1000">
                <a:solidFill>
                  <a:schemeClr val="tx1"/>
                </a:solidFill>
                <a:latin typeface="Arial" panose="020B0604020202020204" pitchFamily="34" charset="0"/>
                <a:ea typeface="HGSｺﾞｼｯｸM" panose="020B0600000000000000" pitchFamily="50" charset="-128"/>
              </a:defRPr>
            </a:lvl4pPr>
            <a:lvl5pPr marL="2057400" indent="-228600">
              <a:defRPr kumimoji="1" sz="1000">
                <a:solidFill>
                  <a:schemeClr val="tx1"/>
                </a:solidFill>
                <a:latin typeface="Arial" panose="020B0604020202020204" pitchFamily="34" charset="0"/>
                <a:ea typeface="HGSｺﾞｼｯｸM" panose="020B0600000000000000" pitchFamily="50" charset="-128"/>
              </a:defRPr>
            </a:lvl5pPr>
            <a:lvl6pPr marL="25146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pPr eaLnBrk="1" hangingPunct="1"/>
            <a:r>
              <a:rPr lang="ja-JP" altLang="en-US" sz="1400" dirty="0">
                <a:latin typeface="ＭＳ ゴシック" panose="020B0609070205080204" pitchFamily="49" charset="-128"/>
                <a:ea typeface="ＭＳ ゴシック" panose="020B0609070205080204" pitchFamily="49" charset="-128"/>
              </a:rPr>
              <a:t>３．製造物責任法（</a:t>
            </a:r>
            <a:r>
              <a:rPr lang="en-US" altLang="ja-JP" sz="1400" dirty="0">
                <a:latin typeface="ＭＳ ゴシック" panose="020B0609070205080204" pitchFamily="49" charset="-128"/>
                <a:ea typeface="ＭＳ ゴシック" panose="020B0609070205080204" pitchFamily="49" charset="-128"/>
              </a:rPr>
              <a:t>PL</a:t>
            </a:r>
            <a:r>
              <a:rPr lang="ja-JP" altLang="en-US" sz="1400" dirty="0">
                <a:latin typeface="ＭＳ ゴシック" panose="020B0609070205080204" pitchFamily="49" charset="-128"/>
                <a:ea typeface="ＭＳ ゴシック" panose="020B0609070205080204" pitchFamily="49" charset="-128"/>
              </a:rPr>
              <a:t>法）について </a:t>
            </a:r>
          </a:p>
        </p:txBody>
      </p:sp>
      <p:sp>
        <p:nvSpPr>
          <p:cNvPr id="53" name="Text Box 4">
            <a:extLst>
              <a:ext uri="{FF2B5EF4-FFF2-40B4-BE49-F238E27FC236}">
                <a16:creationId xmlns:a16="http://schemas.microsoft.com/office/drawing/2014/main" id="{06971E03-5FF5-44F1-950A-92AC6A8FDD2B}"/>
              </a:ext>
            </a:extLst>
          </p:cNvPr>
          <p:cNvSpPr txBox="1">
            <a:spLocks noChangeArrowheads="1"/>
          </p:cNvSpPr>
          <p:nvPr/>
        </p:nvSpPr>
        <p:spPr bwMode="auto">
          <a:xfrm>
            <a:off x="808355" y="6998345"/>
            <a:ext cx="624205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tIns="72000" rIns="72000" bIns="72000">
            <a:spAutoFit/>
          </a:bodyPr>
          <a:lstStyle>
            <a:lvl1pPr defTabSz="279400">
              <a:defRPr kumimoji="1" sz="1000">
                <a:solidFill>
                  <a:schemeClr val="tx1"/>
                </a:solidFill>
                <a:latin typeface="Arial" panose="020B0604020202020204" pitchFamily="34" charset="0"/>
                <a:ea typeface="HGSｺﾞｼｯｸM" panose="020B0600000000000000" pitchFamily="50" charset="-128"/>
              </a:defRPr>
            </a:lvl1pPr>
            <a:lvl2pPr marL="742950" indent="-285750" defTabSz="279400">
              <a:defRPr kumimoji="1" sz="1000">
                <a:solidFill>
                  <a:schemeClr val="tx1"/>
                </a:solidFill>
                <a:latin typeface="Arial" panose="020B0604020202020204" pitchFamily="34" charset="0"/>
                <a:ea typeface="HGSｺﾞｼｯｸM" panose="020B0600000000000000" pitchFamily="50" charset="-128"/>
              </a:defRPr>
            </a:lvl2pPr>
            <a:lvl3pPr marL="1143000" indent="-228600" defTabSz="279400">
              <a:defRPr kumimoji="1" sz="1000">
                <a:solidFill>
                  <a:schemeClr val="tx1"/>
                </a:solidFill>
                <a:latin typeface="Arial" panose="020B0604020202020204" pitchFamily="34" charset="0"/>
                <a:ea typeface="HGSｺﾞｼｯｸM" panose="020B0600000000000000" pitchFamily="50" charset="-128"/>
              </a:defRPr>
            </a:lvl3pPr>
            <a:lvl4pPr marL="1600200" indent="-228600" defTabSz="279400">
              <a:defRPr kumimoji="1" sz="1000">
                <a:solidFill>
                  <a:schemeClr val="tx1"/>
                </a:solidFill>
                <a:latin typeface="Arial" panose="020B0604020202020204" pitchFamily="34" charset="0"/>
                <a:ea typeface="HGSｺﾞｼｯｸM" panose="020B0600000000000000" pitchFamily="50" charset="-128"/>
              </a:defRPr>
            </a:lvl4pPr>
            <a:lvl5pPr marL="2057400" indent="-228600" defTabSz="279400">
              <a:defRPr kumimoji="1" sz="1000">
                <a:solidFill>
                  <a:schemeClr val="tx1"/>
                </a:solidFill>
                <a:latin typeface="Arial" panose="020B0604020202020204" pitchFamily="34" charset="0"/>
                <a:ea typeface="HGSｺﾞｼｯｸM" panose="020B0600000000000000" pitchFamily="50" charset="-128"/>
              </a:defRPr>
            </a:lvl5pPr>
            <a:lvl6pPr marL="25146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6pPr>
            <a:lvl7pPr marL="29718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7pPr>
            <a:lvl8pPr marL="34290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8pPr>
            <a:lvl9pPr marL="3886200" indent="-228600" defTabSz="279400" eaLnBrk="0" fontAlgn="base" hangingPunct="0">
              <a:spcBef>
                <a:spcPct val="0"/>
              </a:spcBef>
              <a:spcAft>
                <a:spcPct val="0"/>
              </a:spcAft>
              <a:defRPr kumimoji="1" sz="1000">
                <a:solidFill>
                  <a:schemeClr val="tx1"/>
                </a:solidFill>
                <a:latin typeface="Arial" panose="020B0604020202020204" pitchFamily="34" charset="0"/>
                <a:ea typeface="HGSｺﾞｼｯｸM" panose="020B0600000000000000" pitchFamily="50" charset="-128"/>
              </a:defRPr>
            </a:lvl9pPr>
          </a:lstStyle>
          <a:p>
            <a:pPr eaLnBrk="1" hangingPunct="1"/>
            <a:r>
              <a:rPr lang="ja-JP" altLang="en-US" dirty="0">
                <a:latin typeface="メイリオ" panose="020B0604030504040204" pitchFamily="50" charset="-128"/>
                <a:ea typeface="メイリオ" panose="020B0604030504040204" pitchFamily="50" charset="-128"/>
              </a:rPr>
              <a:t>詳細は下記リンクをご確認ください。</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参考</a:t>
            </a:r>
            <a:r>
              <a:rPr lang="en-US" altLang="ja-JP" dirty="0">
                <a:latin typeface="メイリオ" panose="020B0604030504040204" pitchFamily="50" charset="-128"/>
                <a:ea typeface="メイリオ" panose="020B0604030504040204" pitchFamily="50" charset="-128"/>
              </a:rPr>
              <a:t>URL</a:t>
            </a:r>
            <a:r>
              <a:rPr lang="ja-JP" altLang="en-US" dirty="0">
                <a:latin typeface="メイリオ" panose="020B0604030504040204" pitchFamily="50" charset="-128"/>
                <a:ea typeface="メイリオ" panose="020B0604030504040204" pitchFamily="50" charset="-128"/>
              </a:rPr>
              <a:t>：消費者庁　製造物責任</a:t>
            </a:r>
            <a:r>
              <a:rPr lang="en-US" altLang="ja-JP" dirty="0">
                <a:latin typeface="メイリオ" panose="020B0604030504040204" pitchFamily="50" charset="-128"/>
                <a:ea typeface="メイリオ" panose="020B0604030504040204" pitchFamily="50" charset="-128"/>
              </a:rPr>
              <a:t>(PL)</a:t>
            </a:r>
            <a:r>
              <a:rPr lang="ja-JP" altLang="en-US" dirty="0">
                <a:latin typeface="メイリオ" panose="020B0604030504040204" pitchFamily="50" charset="-128"/>
                <a:ea typeface="メイリオ" panose="020B0604030504040204" pitchFamily="50" charset="-128"/>
              </a:rPr>
              <a:t>法の逐条解説</a:t>
            </a:r>
            <a:endParaRPr lang="en-US" altLang="ja-JP" dirty="0">
              <a:latin typeface="メイリオ" panose="020B0604030504040204" pitchFamily="50" charset="-128"/>
              <a:ea typeface="メイリオ" panose="020B0604030504040204" pitchFamily="50" charset="-128"/>
            </a:endParaRPr>
          </a:p>
          <a:p>
            <a:pPr eaLnBrk="1" hangingPunct="1"/>
            <a:r>
              <a:rPr lang="en-US" altLang="ja-JP" sz="800" dirty="0">
                <a:latin typeface="+mn-ea"/>
                <a:ea typeface="+mn-ea"/>
                <a:hlinkClick r:id="rId9"/>
              </a:rPr>
              <a:t>https://www.caa.go.jp/policies/policy/consumer_safety/other/product_liability_act_annotations/</a:t>
            </a:r>
            <a:endParaRPr lang="en-US" altLang="ja-JP" sz="800" dirty="0">
              <a:latin typeface="+mn-ea"/>
              <a:ea typeface="+mn-ea"/>
            </a:endParaRPr>
          </a:p>
          <a:p>
            <a:pPr eaLnBrk="1" hangingPunct="1"/>
            <a:endParaRPr lang="en-US" altLang="ja-JP" dirty="0">
              <a:latin typeface="メイリオ" panose="020B0604030504040204" pitchFamily="50" charset="-128"/>
              <a:ea typeface="メイリオ" panose="020B0604030504040204" pitchFamily="50" charset="-128"/>
            </a:endParaRPr>
          </a:p>
        </p:txBody>
      </p:sp>
      <p:sp>
        <p:nvSpPr>
          <p:cNvPr id="54" name="テキスト ボックス 53">
            <a:extLst>
              <a:ext uri="{FF2B5EF4-FFF2-40B4-BE49-F238E27FC236}">
                <a16:creationId xmlns:a16="http://schemas.microsoft.com/office/drawing/2014/main" id="{E90A8221-B7F5-4D1F-B961-A466DB2C3CD4}"/>
              </a:ext>
            </a:extLst>
          </p:cNvPr>
          <p:cNvSpPr txBox="1"/>
          <p:nvPr/>
        </p:nvSpPr>
        <p:spPr>
          <a:xfrm>
            <a:off x="3286125" y="9486900"/>
            <a:ext cx="285750" cy="230832"/>
          </a:xfrm>
          <a:prstGeom prst="rect">
            <a:avLst/>
          </a:prstGeom>
          <a:noFill/>
        </p:spPr>
        <p:txBody>
          <a:bodyPr wrap="square" rtlCol="0">
            <a:spAutoFit/>
          </a:bodyPr>
          <a:lstStyle/>
          <a:p>
            <a:r>
              <a:rPr kumimoji="1" lang="ja-JP" altLang="en-US" sz="900" dirty="0"/>
              <a:t>８</a:t>
            </a:r>
          </a:p>
        </p:txBody>
      </p:sp>
      <p:cxnSp>
        <p:nvCxnSpPr>
          <p:cNvPr id="12" name="直線コネクタ 11">
            <a:extLst>
              <a:ext uri="{FF2B5EF4-FFF2-40B4-BE49-F238E27FC236}">
                <a16:creationId xmlns:a16="http://schemas.microsoft.com/office/drawing/2014/main" id="{75619069-9C72-4F06-B280-4D14E55672A5}"/>
              </a:ext>
            </a:extLst>
          </p:cNvPr>
          <p:cNvCxnSpPr>
            <a:cxnSpLocks/>
          </p:cNvCxnSpPr>
          <p:nvPr/>
        </p:nvCxnSpPr>
        <p:spPr>
          <a:xfrm>
            <a:off x="358775" y="495300"/>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FC1C340A-91E1-42FF-8820-3564FF7991B2}"/>
              </a:ext>
            </a:extLst>
          </p:cNvPr>
          <p:cNvCxnSpPr>
            <a:cxnSpLocks/>
          </p:cNvCxnSpPr>
          <p:nvPr/>
        </p:nvCxnSpPr>
        <p:spPr>
          <a:xfrm>
            <a:off x="368300" y="9388475"/>
            <a:ext cx="61404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374898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1276</TotalTime>
  <Words>3718</Words>
  <Application>Microsoft Office PowerPoint</Application>
  <PresentationFormat>A4 210 x 297 mm</PresentationFormat>
  <Paragraphs>338</Paragraphs>
  <Slides>9</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9</vt:i4>
      </vt:variant>
    </vt:vector>
  </HeadingPairs>
  <TitlesOfParts>
    <vt:vector size="21" baseType="lpstr">
      <vt:lpstr>ＭＳ Ｐゴシック</vt:lpstr>
      <vt:lpstr>ＭＳ ゴシック</vt:lpstr>
      <vt:lpstr>ＭＳ 明朝</vt:lpstr>
      <vt:lpstr>Yu Gothic Medium</vt:lpstr>
      <vt:lpstr>メイリオ</vt:lpstr>
      <vt:lpstr>游ゴシック</vt:lpstr>
      <vt:lpstr>游明朝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Peaks</dc:creator>
  <cp:lastModifiedBy>古柴 裕貴</cp:lastModifiedBy>
  <cp:revision>124</cp:revision>
  <cp:lastPrinted>2021-07-12T09:52:19Z</cp:lastPrinted>
  <dcterms:created xsi:type="dcterms:W3CDTF">2021-07-06T11:38:29Z</dcterms:created>
  <dcterms:modified xsi:type="dcterms:W3CDTF">2021-07-13T08:24:00Z</dcterms:modified>
</cp:coreProperties>
</file>