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8300"/>
    <a:srgbClr val="DC8300"/>
    <a:srgbClr val="D28300"/>
    <a:srgbClr val="FFFBC7"/>
    <a:srgbClr val="F08300"/>
    <a:srgbClr val="F081BD"/>
    <a:srgbClr val="E60012"/>
    <a:srgbClr val="FFCC00"/>
    <a:srgbClr val="FF7C8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150" d="100"/>
          <a:sy n="150" d="100"/>
        </p:scale>
        <p:origin x="586" y="22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1" cy="496889"/>
          </a:xfrm>
          <a:prstGeom prst="rect">
            <a:avLst/>
          </a:prstGeom>
        </p:spPr>
        <p:txBody>
          <a:bodyPr vert="horz" lIns="91421" tIns="45710" rIns="91421" bIns="457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90" y="0"/>
            <a:ext cx="2946401" cy="496889"/>
          </a:xfrm>
          <a:prstGeom prst="rect">
            <a:avLst/>
          </a:prstGeom>
        </p:spPr>
        <p:txBody>
          <a:bodyPr vert="horz" lIns="91421" tIns="45710" rIns="91421" bIns="45710" rtlCol="0"/>
          <a:lstStyle>
            <a:lvl1pPr algn="r">
              <a:defRPr sz="1200"/>
            </a:lvl1pPr>
          </a:lstStyle>
          <a:p>
            <a:fld id="{AD3ED150-0488-4EB7-B2D6-F3D5399569C0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41425"/>
            <a:ext cx="23209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0" rIns="91421" bIns="4571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1" y="4776790"/>
            <a:ext cx="5438775" cy="3908425"/>
          </a:xfrm>
          <a:prstGeom prst="rect">
            <a:avLst/>
          </a:prstGeom>
        </p:spPr>
        <p:txBody>
          <a:bodyPr vert="horz" lIns="91421" tIns="45710" rIns="91421" bIns="4571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9750"/>
            <a:ext cx="2946401" cy="496889"/>
          </a:xfrm>
          <a:prstGeom prst="rect">
            <a:avLst/>
          </a:prstGeom>
        </p:spPr>
        <p:txBody>
          <a:bodyPr vert="horz" lIns="91421" tIns="45710" rIns="91421" bIns="457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90" y="9429750"/>
            <a:ext cx="2946401" cy="496889"/>
          </a:xfrm>
          <a:prstGeom prst="rect">
            <a:avLst/>
          </a:prstGeom>
        </p:spPr>
        <p:txBody>
          <a:bodyPr vert="horz" lIns="91421" tIns="45710" rIns="91421" bIns="45710" rtlCol="0" anchor="b"/>
          <a:lstStyle>
            <a:lvl1pPr algn="r">
              <a:defRPr sz="1200"/>
            </a:lvl1pPr>
          </a:lstStyle>
          <a:p>
            <a:fld id="{A9D17B60-C109-421C-91BE-B5274FC58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416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ウラ白黒印刷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82413-D305-4BCC-9B1C-B865C098EA3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517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81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163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142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184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06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999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15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532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823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28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41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74F92-B00A-4D09-B0EE-04913D0B4F48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49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四角形: 上の 2 つの角を丸める 32">
            <a:extLst>
              <a:ext uri="{FF2B5EF4-FFF2-40B4-BE49-F238E27FC236}">
                <a16:creationId xmlns:a16="http://schemas.microsoft.com/office/drawing/2014/main" id="{3B95145C-B24E-4C2E-990C-7E95388256A7}"/>
              </a:ext>
            </a:extLst>
          </p:cNvPr>
          <p:cNvSpPr/>
          <p:nvPr/>
        </p:nvSpPr>
        <p:spPr>
          <a:xfrm>
            <a:off x="240697" y="7867803"/>
            <a:ext cx="6381781" cy="408646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D7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41">
            <a:extLst>
              <a:ext uri="{FF2B5EF4-FFF2-40B4-BE49-F238E27FC236}">
                <a16:creationId xmlns:a16="http://schemas.microsoft.com/office/drawing/2014/main" id="{F65671C9-D771-4BB6-834B-6AEFCAB4924D}"/>
              </a:ext>
            </a:extLst>
          </p:cNvPr>
          <p:cNvSpPr/>
          <p:nvPr/>
        </p:nvSpPr>
        <p:spPr>
          <a:xfrm>
            <a:off x="231812" y="7858279"/>
            <a:ext cx="6398571" cy="1509034"/>
          </a:xfrm>
          <a:prstGeom prst="roundRect">
            <a:avLst>
              <a:gd name="adj" fmla="val 1693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四角形: 上の 2 つの角を丸める 30">
            <a:extLst>
              <a:ext uri="{FF2B5EF4-FFF2-40B4-BE49-F238E27FC236}">
                <a16:creationId xmlns:a16="http://schemas.microsoft.com/office/drawing/2014/main" id="{566C9777-C184-4FA2-A19C-475475C94AEA}"/>
              </a:ext>
            </a:extLst>
          </p:cNvPr>
          <p:cNvSpPr/>
          <p:nvPr/>
        </p:nvSpPr>
        <p:spPr>
          <a:xfrm>
            <a:off x="245458" y="5981356"/>
            <a:ext cx="6381781" cy="408646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D7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四角形: 上の 2 つの角を丸める 9">
            <a:extLst>
              <a:ext uri="{FF2B5EF4-FFF2-40B4-BE49-F238E27FC236}">
                <a16:creationId xmlns:a16="http://schemas.microsoft.com/office/drawing/2014/main" id="{58EE60E0-1EDA-4E5B-9428-5D132EDF887F}"/>
              </a:ext>
            </a:extLst>
          </p:cNvPr>
          <p:cNvSpPr/>
          <p:nvPr/>
        </p:nvSpPr>
        <p:spPr>
          <a:xfrm>
            <a:off x="231812" y="4154466"/>
            <a:ext cx="6381781" cy="408646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D7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236574" y="345058"/>
            <a:ext cx="6383547" cy="1928858"/>
          </a:xfrm>
          <a:prstGeom prst="roundRect">
            <a:avLst>
              <a:gd name="adj" fmla="val 0"/>
            </a:avLst>
          </a:prstGeom>
          <a:ln w="571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83926" y="0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２０２１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７月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4384" y="419580"/>
            <a:ext cx="6009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～</a:t>
            </a:r>
            <a:r>
              <a:rPr lang="ja-JP" altLang="en-US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大丸松坂屋百貨店との新規取引のビジネスチャンス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～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28340" y="774170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「大丸松坂屋</a:t>
            </a:r>
            <a:r>
              <a:rPr lang="ja-JP" altLang="en-US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オンラインショッピング事業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」</a:t>
            </a:r>
            <a:endParaRPr kumimoji="1" lang="en-US" altLang="ja-JP" sz="14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07975" y="4635761"/>
            <a:ext cx="622800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ja-JP" sz="1200" kern="12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通常、百貨店</a:t>
            </a:r>
            <a:r>
              <a:rPr lang="ja-JP" altLang="en-US" sz="12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の取り扱い</a:t>
            </a:r>
            <a:r>
              <a:rPr lang="ja-JP" altLang="ja-JP" sz="1200" kern="12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</a:t>
            </a:r>
            <a:r>
              <a:rPr lang="ja-JP" altLang="en-US" sz="1200" kern="12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</a:t>
            </a:r>
            <a:r>
              <a:rPr lang="en-US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100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商品のうち</a:t>
            </a:r>
            <a:r>
              <a:rPr lang="en-US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商品が成約</a:t>
            </a:r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に至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るか否かの狭き門ですが、</a:t>
            </a:r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このたび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株式会社大丸松坂屋百貨店の協力</a:t>
            </a:r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により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</a:t>
            </a:r>
            <a:r>
              <a:rPr lang="ja-JP" altLang="en-US" sz="1200" u="sng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最大</a:t>
            </a:r>
            <a:r>
              <a:rPr lang="en-US" altLang="ja-JP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</a:t>
            </a:r>
            <a:r>
              <a:rPr lang="en-US" altLang="ja-JP" sz="1200" b="1" u="sng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00</a:t>
            </a:r>
            <a:r>
              <a:rPr lang="ja-JP" altLang="ja-JP" sz="1200" b="1" u="sng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商品（予定）を</a:t>
            </a:r>
            <a:r>
              <a:rPr lang="ja-JP" altLang="en-US" sz="1200" b="1" u="sng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掲載・販売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するギフトをテーマとした特設ページの設置が実現いたしました。</a:t>
            </a:r>
            <a:endParaRPr lang="en-US" altLang="ja-JP" sz="1200" kern="12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また、</a:t>
            </a:r>
            <a:r>
              <a:rPr lang="ja-JP" altLang="en-US" sz="1200" b="1" u="sng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販売</a:t>
            </a:r>
            <a:r>
              <a:rPr lang="ja-JP" altLang="ja-JP" sz="1200" b="1" u="sng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実績</a:t>
            </a:r>
            <a:r>
              <a:rPr lang="ja-JP" altLang="en-US" sz="1200" b="1" u="sng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に応じて、</a:t>
            </a:r>
            <a:r>
              <a:rPr lang="ja-JP" altLang="ja-JP" sz="1200" b="1" u="sng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期間終了後も継続販売できる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チャンスもあります。</a:t>
            </a:r>
            <a:endParaRPr lang="ja-JP" altLang="ja-JP" sz="12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anose="020B0600070205080204" pitchFamily="50" charset="-128"/>
            </a:endParaRPr>
          </a:p>
          <a:p>
            <a:pPr algn="just"/>
            <a:endParaRPr lang="en-US" altLang="ja-JP" sz="11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AutoShape 4" descr="経済産業大臣賞賞状.jpg?ssl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400258" y="7911925"/>
            <a:ext cx="4043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３．</a:t>
            </a:r>
            <a:r>
              <a:rPr lang="en-US" altLang="ja-JP" sz="1400" b="1" kern="1200" dirty="0">
                <a:solidFill>
                  <a:schemeClr val="bg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SNS</a:t>
            </a:r>
            <a:r>
              <a:rPr lang="ja-JP" altLang="en-US" sz="1400" b="1" kern="1200" dirty="0">
                <a:solidFill>
                  <a:schemeClr val="bg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活用セミナーにより情報発信を</a:t>
            </a:r>
            <a:r>
              <a:rPr lang="ja-JP" altLang="ja-JP" sz="1400" b="1" kern="1200" dirty="0">
                <a:solidFill>
                  <a:schemeClr val="bg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サポート</a:t>
            </a:r>
            <a:endParaRPr lang="ja-JP" altLang="ja-JP" sz="1400" b="1" dirty="0">
              <a:solidFill>
                <a:schemeClr val="bg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anose="020B0600070205080204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236573" y="5971832"/>
            <a:ext cx="6398571" cy="1509034"/>
          </a:xfrm>
          <a:prstGeom prst="roundRect">
            <a:avLst>
              <a:gd name="adj" fmla="val 1693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2D595117-01C8-4DBD-B185-39ED6FB8D7EB}"/>
              </a:ext>
            </a:extLst>
          </p:cNvPr>
          <p:cNvGrpSpPr/>
          <p:nvPr/>
        </p:nvGrpSpPr>
        <p:grpSpPr>
          <a:xfrm>
            <a:off x="1408717" y="1784815"/>
            <a:ext cx="4038514" cy="432696"/>
            <a:chOff x="1818670" y="1776075"/>
            <a:chExt cx="4038514" cy="432696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1818670" y="1776075"/>
              <a:ext cx="323558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■</a:t>
              </a:r>
              <a:r>
                <a:rPr kumimoji="1"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募集締切</a:t>
              </a:r>
              <a:r>
                <a: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10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2021</a:t>
              </a:r>
              <a:r>
                <a:rPr kumimoji="1"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年</a:t>
              </a:r>
              <a:r>
                <a: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８</a:t>
              </a:r>
              <a:r>
                <a:rPr kumimoji="1"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月２０日（金）</a:t>
              </a:r>
              <a:r>
                <a: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１７：００</a:t>
              </a:r>
              <a:r>
                <a:rPr lang="en-US" altLang="ja-JP" sz="10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       </a:t>
              </a:r>
              <a:endPara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F06F9645-9E60-426C-98FA-4D998DA2CCB2}"/>
                </a:ext>
              </a:extLst>
            </p:cNvPr>
            <p:cNvSpPr txBox="1"/>
            <p:nvPr/>
          </p:nvSpPr>
          <p:spPr>
            <a:xfrm>
              <a:off x="1818670" y="1954855"/>
              <a:ext cx="403851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■販売期間：</a:t>
              </a:r>
              <a:r>
                <a:rPr lang="en-US" altLang="ja-JP" sz="10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2021</a:t>
              </a:r>
              <a:r>
                <a: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年１０月３１日（日）～１２月２３日（木）</a:t>
              </a:r>
              <a:endPara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FB07F889-238A-483A-8960-E2C54250295B}"/>
              </a:ext>
            </a:extLst>
          </p:cNvPr>
          <p:cNvSpPr txBox="1"/>
          <p:nvPr/>
        </p:nvSpPr>
        <p:spPr>
          <a:xfrm>
            <a:off x="393909" y="6004468"/>
            <a:ext cx="60561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400" b="1" kern="1200" dirty="0">
                <a:solidFill>
                  <a:schemeClr val="bg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２．</a:t>
            </a:r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オンラインクーポンによる</a:t>
            </a:r>
            <a:r>
              <a:rPr lang="ja-JP" altLang="ja-JP" sz="1400" b="1" kern="1200" dirty="0">
                <a:solidFill>
                  <a:schemeClr val="bg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販売促進</a:t>
            </a:r>
            <a:r>
              <a:rPr lang="ja-JP" altLang="en-US" sz="1400" b="1" kern="1200" dirty="0">
                <a:solidFill>
                  <a:schemeClr val="bg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とインフルエンサーを活用した</a:t>
            </a:r>
            <a:r>
              <a:rPr lang="en-US" altLang="ja-JP" sz="1400" b="1" kern="1200" dirty="0">
                <a:solidFill>
                  <a:schemeClr val="bg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PR</a:t>
            </a:r>
            <a:endParaRPr lang="ja-JP" altLang="ja-JP" sz="1400" b="1" dirty="0">
              <a:solidFill>
                <a:schemeClr val="bg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anose="020B060007020508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AF35307-275E-485E-AB0E-D83BD20692AC}"/>
              </a:ext>
            </a:extLst>
          </p:cNvPr>
          <p:cNvSpPr txBox="1"/>
          <p:nvPr/>
        </p:nvSpPr>
        <p:spPr>
          <a:xfrm>
            <a:off x="307975" y="6407645"/>
            <a:ext cx="646960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1200" kern="12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販売実績の高いお歳暮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時期の開催</a:t>
            </a:r>
            <a:r>
              <a:rPr lang="ja-JP" altLang="en-US" sz="1200" kern="1200" spc="-15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と</a:t>
            </a:r>
            <a:r>
              <a:rPr lang="ja-JP" altLang="ja-JP" sz="1200" kern="1200" spc="-15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なりますが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、更なる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集客・購入率アップ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</a:t>
            </a:r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目指し、</a:t>
            </a:r>
            <a:endParaRPr lang="en-US" altLang="ja-JP" sz="1200" kern="12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200" b="1" u="sng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50</a:t>
            </a:r>
            <a:r>
              <a:rPr lang="ja-JP" altLang="ja-JP" sz="1200" b="1" u="sng" kern="1200" spc="-15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名以上の</a:t>
            </a:r>
            <a:r>
              <a:rPr lang="ja-JP" altLang="ja-JP" sz="1200" b="1" u="sng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インフルエンサー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を広報大使として</a:t>
            </a:r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起用。</a:t>
            </a:r>
            <a:r>
              <a:rPr lang="en-US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SNS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等のデジタルコミュニケーション</a:t>
            </a:r>
            <a:endParaRPr lang="en-US" altLang="ja-JP" sz="1200" kern="12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により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、サイトへの流入増加を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目指し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ます。</a:t>
            </a:r>
            <a:endParaRPr lang="en-US" altLang="ja-JP" sz="1200" kern="12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また、大丸松坂屋</a:t>
            </a:r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百貨店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との</a:t>
            </a:r>
            <a:r>
              <a:rPr lang="ja-JP" altLang="ja-JP" sz="1200" b="1" u="sng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共同プレスリリース、オンラインクーポンの発行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により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</a:t>
            </a:r>
            <a:endParaRPr lang="en-US" altLang="ja-JP" sz="1200" kern="12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購入率</a:t>
            </a:r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アップ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を図ります。</a:t>
            </a:r>
            <a:endParaRPr lang="ja-JP" altLang="ja-JP" sz="12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anose="020B0600070205080204" pitchFamily="50" charset="-128"/>
            </a:endParaRPr>
          </a:p>
        </p:txBody>
      </p:sp>
      <p:sp>
        <p:nvSpPr>
          <p:cNvPr id="55" name="角丸四角形 41">
            <a:extLst>
              <a:ext uri="{FF2B5EF4-FFF2-40B4-BE49-F238E27FC236}">
                <a16:creationId xmlns:a16="http://schemas.microsoft.com/office/drawing/2014/main" id="{0F4E7A77-21FF-4E03-836C-E550C09C48D5}"/>
              </a:ext>
            </a:extLst>
          </p:cNvPr>
          <p:cNvSpPr/>
          <p:nvPr/>
        </p:nvSpPr>
        <p:spPr>
          <a:xfrm>
            <a:off x="236574" y="4146335"/>
            <a:ext cx="6382800" cy="1509034"/>
          </a:xfrm>
          <a:prstGeom prst="roundRect">
            <a:avLst>
              <a:gd name="adj" fmla="val 15036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3FA2144-8F5C-487C-BEA0-F2B6347DF9B5}"/>
              </a:ext>
            </a:extLst>
          </p:cNvPr>
          <p:cNvSpPr txBox="1"/>
          <p:nvPr/>
        </p:nvSpPr>
        <p:spPr>
          <a:xfrm>
            <a:off x="338607" y="8323299"/>
            <a:ext cx="624918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indent="-266700" algn="just"/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本事業の売上を最大化するうえで、</a:t>
            </a:r>
            <a:r>
              <a:rPr lang="ja-JP" altLang="en-US" sz="1200" b="1" u="sng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事業者の皆様自身による情報発信は大変重要</a:t>
            </a:r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です。</a:t>
            </a:r>
            <a:endParaRPr lang="en-US" altLang="ja-JP" sz="1200" kern="12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266700" indent="-266700" algn="just"/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今回</a:t>
            </a:r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、審査のうえ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採用された全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事業者</a:t>
            </a:r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を対象に、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全国商工会連合会主催の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SNS</a:t>
            </a:r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活用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セミ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266700" indent="-266700"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ナーへ</a:t>
            </a:r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ご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参加いただ</a:t>
            </a:r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きます。セミナーでは、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本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事業</a:t>
            </a:r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だけでなく事業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終了後も</a:t>
            </a:r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販路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拡大に</a:t>
            </a:r>
            <a:endParaRPr lang="en-US" altLang="ja-JP" sz="1200" kern="12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266700" indent="-266700" algn="just"/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有効活用できる情報を提供いたします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ので、ぜひご参加ください。</a:t>
            </a:r>
            <a:endParaRPr lang="ja-JP" altLang="ja-JP" sz="12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anose="020B0600070205080204" pitchFamily="50" charset="-128"/>
            </a:endParaRPr>
          </a:p>
          <a:p>
            <a:pPr algn="just"/>
            <a:r>
              <a:rPr lang="ja-JP" altLang="ja-JP" sz="1200" kern="100" dirty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※</a:t>
            </a:r>
            <a:r>
              <a:rPr lang="en-US" altLang="ja-JP" sz="1200" kern="1200" dirty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SNS</a:t>
            </a:r>
            <a:r>
              <a:rPr lang="ja-JP" altLang="ja-JP" sz="1200" kern="1200" dirty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セミナーへの参加は必須となります。</a:t>
            </a:r>
            <a:endParaRPr lang="ja-JP" altLang="ja-JP" sz="1200" kern="100" dirty="0">
              <a:solidFill>
                <a:srgbClr val="FF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14521B0-C275-4D5A-96C6-6763D23A652C}"/>
              </a:ext>
            </a:extLst>
          </p:cNvPr>
          <p:cNvSpPr/>
          <p:nvPr/>
        </p:nvSpPr>
        <p:spPr>
          <a:xfrm>
            <a:off x="435354" y="1179060"/>
            <a:ext cx="5973242" cy="478011"/>
          </a:xfrm>
          <a:prstGeom prst="rect">
            <a:avLst/>
          </a:prstGeom>
          <a:solidFill>
            <a:srgbClr val="E6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3F5A11D-02FB-4B4B-9CB5-47C0903DBDAB}"/>
              </a:ext>
            </a:extLst>
          </p:cNvPr>
          <p:cNvSpPr txBox="1"/>
          <p:nvPr/>
        </p:nvSpPr>
        <p:spPr>
          <a:xfrm>
            <a:off x="1713474" y="1123266"/>
            <a:ext cx="3429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商品募集のご案内</a:t>
            </a:r>
            <a:endParaRPr kumimoji="1" lang="ja-JP" altLang="en-US" sz="3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90237" y="4192200"/>
            <a:ext cx="52634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１． </a:t>
            </a:r>
            <a:r>
              <a:rPr lang="ja-JP" altLang="ja-JP" sz="1400" b="1" kern="1200" dirty="0">
                <a:solidFill>
                  <a:schemeClr val="bg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大丸松坂屋オンラインショッピング</a:t>
            </a:r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における</a:t>
            </a:r>
            <a:r>
              <a:rPr lang="ja-JP" altLang="ja-JP" sz="1400" b="1" kern="1200" dirty="0">
                <a:solidFill>
                  <a:schemeClr val="bg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販売チャンス</a:t>
            </a:r>
            <a:endParaRPr lang="ja-JP" altLang="ja-JP" sz="1400" b="1" dirty="0">
              <a:solidFill>
                <a:schemeClr val="bg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A36E414-64A3-4CD8-B667-E96DF398C924}"/>
              </a:ext>
            </a:extLst>
          </p:cNvPr>
          <p:cNvSpPr txBox="1"/>
          <p:nvPr/>
        </p:nvSpPr>
        <p:spPr>
          <a:xfrm>
            <a:off x="248255" y="2479156"/>
            <a:ext cx="63868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新型コロナウイルスの影響が長期化し、地域経済が疲弊している中、全国商工会連合会は、中小・小規模事業者等（以下、事業者）の経済回復へ向けた施策の一環として、事業者が開発した商品の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PR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、新たな販路の獲得等を行うことを目的に、大丸松坂屋百貨店と連携を図り、大丸松坂屋オンラインショッピングサイト内に特設ページを設置し、販売会を実施いたします。</a:t>
            </a:r>
          </a:p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また、お歳暮時期の実施と「ギフト」を特集することで、販路拡大の機会を最大化することを目指します。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皆様のご応募を心よりお待ち</a:t>
            </a:r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申しあげます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。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2090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角丸四角形 37">
            <a:extLst>
              <a:ext uri="{FF2B5EF4-FFF2-40B4-BE49-F238E27FC236}">
                <a16:creationId xmlns:a16="http://schemas.microsoft.com/office/drawing/2014/main" id="{95602747-2000-436D-98A3-4C93B4B51E82}"/>
              </a:ext>
            </a:extLst>
          </p:cNvPr>
          <p:cNvSpPr/>
          <p:nvPr/>
        </p:nvSpPr>
        <p:spPr>
          <a:xfrm>
            <a:off x="2863081" y="1242272"/>
            <a:ext cx="331200" cy="2480400"/>
          </a:xfrm>
          <a:prstGeom prst="roundRect">
            <a:avLst>
              <a:gd name="adj" fmla="val 20198"/>
            </a:avLst>
          </a:prstGeom>
          <a:solidFill>
            <a:srgbClr val="FFFBC7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rtlCol="0" anchor="ctr">
            <a:noAutofit/>
          </a:bodyPr>
          <a:lstStyle/>
          <a:p>
            <a:endParaRPr kumimoji="1"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9" name="角丸四角形 128"/>
          <p:cNvSpPr/>
          <p:nvPr/>
        </p:nvSpPr>
        <p:spPr>
          <a:xfrm>
            <a:off x="465283" y="1242272"/>
            <a:ext cx="360000" cy="2480400"/>
          </a:xfrm>
          <a:prstGeom prst="roundRect">
            <a:avLst>
              <a:gd name="adj" fmla="val 12494"/>
            </a:avLst>
          </a:prstGeom>
          <a:solidFill>
            <a:srgbClr val="FFFBC7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rtlCol="0" anchor="ctr">
            <a:noAutofit/>
          </a:bodyPr>
          <a:lstStyle/>
          <a:p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3" name="角丸四角形 132"/>
          <p:cNvSpPr/>
          <p:nvPr/>
        </p:nvSpPr>
        <p:spPr>
          <a:xfrm>
            <a:off x="5224039" y="1242272"/>
            <a:ext cx="510929" cy="2480400"/>
          </a:xfrm>
          <a:prstGeom prst="roundRect">
            <a:avLst>
              <a:gd name="adj" fmla="val 20198"/>
            </a:avLst>
          </a:prstGeom>
          <a:solidFill>
            <a:srgbClr val="FFFBC7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rtlCol="0" anchor="ctr">
            <a:noAutofit/>
          </a:bodyPr>
          <a:lstStyle/>
          <a:p>
            <a:endParaRPr kumimoji="1"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4" name="角丸四角形 133"/>
          <p:cNvSpPr/>
          <p:nvPr/>
        </p:nvSpPr>
        <p:spPr>
          <a:xfrm>
            <a:off x="6021795" y="1242272"/>
            <a:ext cx="331200" cy="2480400"/>
          </a:xfrm>
          <a:prstGeom prst="roundRect">
            <a:avLst>
              <a:gd name="adj" fmla="val 20198"/>
            </a:avLst>
          </a:prstGeom>
          <a:noFill/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rtlCol="0" anchor="ctr">
            <a:noAutofit/>
          </a:bodyPr>
          <a:lstStyle/>
          <a:p>
            <a:endParaRPr kumimoji="1"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2106283" y="1275080"/>
            <a:ext cx="432000" cy="2412000"/>
          </a:xfrm>
          <a:prstGeom prst="rect">
            <a:avLst/>
          </a:prstGeom>
          <a:noFill/>
        </p:spPr>
        <p:txBody>
          <a:bodyPr vert="eaVert" wrap="square" rtlCol="0" anchor="ctr">
            <a:noAutofit/>
          </a:bodyPr>
          <a:lstStyle/>
          <a:p>
            <a:pPr algn="just"/>
            <a:r>
              <a:rPr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選定会実施</a:t>
            </a: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513863" y="1275080"/>
            <a:ext cx="241936" cy="2412000"/>
          </a:xfrm>
          <a:prstGeom prst="rect">
            <a:avLst/>
          </a:prstGeom>
          <a:noFill/>
        </p:spPr>
        <p:txBody>
          <a:bodyPr vert="eaVert" wrap="square" rtlCol="0" anchor="ctr">
            <a:noAutofit/>
          </a:bodyPr>
          <a:lstStyle/>
          <a:p>
            <a:pPr algn="just"/>
            <a:r>
              <a:rPr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エントリー期間</a:t>
            </a:r>
            <a:endParaRPr lang="en-US" altLang="ja-JP" sz="1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2" name="二等辺三角形 141"/>
          <p:cNvSpPr/>
          <p:nvPr/>
        </p:nvSpPr>
        <p:spPr>
          <a:xfrm rot="5400000">
            <a:off x="5777598" y="2416333"/>
            <a:ext cx="231685" cy="13875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rtlCol="0" anchor="ctr">
            <a:noAutofit/>
          </a:bodyPr>
          <a:lstStyle/>
          <a:p>
            <a:pPr algn="ctr"/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6007395" y="1275080"/>
            <a:ext cx="360000" cy="2412000"/>
          </a:xfrm>
          <a:prstGeom prst="rect">
            <a:avLst/>
          </a:prstGeom>
          <a:noFill/>
        </p:spPr>
        <p:txBody>
          <a:bodyPr vert="eaVert" wrap="square" rtlCol="0" anchor="ctr">
            <a:noAutofit/>
          </a:bodyPr>
          <a:lstStyle/>
          <a:p>
            <a:pPr algn="just"/>
            <a:r>
              <a:rPr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アンケートの実施</a:t>
            </a: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2003508" y="899345"/>
            <a:ext cx="702047" cy="2531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8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月</a:t>
            </a:r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31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日</a:t>
            </a:r>
            <a:endParaRPr kumimoji="1" lang="ja-JP" altLang="en-US" sz="10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6007395" y="840526"/>
            <a:ext cx="432759" cy="2531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2022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年</a:t>
            </a:r>
            <a:endParaRPr lang="en-US" altLang="ja-JP" sz="1000" dirty="0">
              <a:latin typeface="HGSｺﾞｼｯｸM" pitchFamily="50" charset="-128"/>
              <a:ea typeface="HGSｺﾞｼｯｸM" pitchFamily="50" charset="-128"/>
            </a:endParaRPr>
          </a:p>
          <a:p>
            <a:pPr algn="ctr"/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1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月</a:t>
            </a:r>
            <a:endParaRPr kumimoji="1" lang="ja-JP" altLang="en-US" sz="10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0" y="-15552"/>
            <a:ext cx="6858000" cy="3077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スケジュール</a:t>
            </a:r>
            <a:endParaRPr lang="en-US" altLang="ja-JP" sz="1400" b="1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42669" y="551771"/>
            <a:ext cx="6858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先着</a:t>
            </a:r>
            <a:r>
              <a:rPr lang="en-US" altLang="ja-JP" sz="12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200</a:t>
            </a:r>
            <a:r>
              <a:rPr lang="ja-JP" altLang="en-US" sz="12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商品限定となりますのでエントリーをご希望の方はお早めにお申し込みください。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0" y="4016096"/>
            <a:ext cx="6858000" cy="30777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大丸松坂屋オンラインショッピング事業　開催概要</a:t>
            </a:r>
            <a:endParaRPr lang="en-US" altLang="ja-JP" sz="1400" u="sng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1345889" y="1242272"/>
            <a:ext cx="386520" cy="2480400"/>
          </a:xfrm>
          <a:prstGeom prst="roundRect">
            <a:avLst>
              <a:gd name="adj" fmla="val 20198"/>
            </a:avLst>
          </a:prstGeom>
          <a:noFill/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rtlCol="0" anchor="ctr">
            <a:noAutofit/>
          </a:bodyPr>
          <a:lstStyle/>
          <a:p>
            <a:endParaRPr kumimoji="1"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365891" y="1275080"/>
            <a:ext cx="380918" cy="2412000"/>
          </a:xfrm>
          <a:prstGeom prst="rect">
            <a:avLst/>
          </a:prstGeom>
          <a:noFill/>
        </p:spPr>
        <p:txBody>
          <a:bodyPr vert="eaVert" wrap="square" rtlCol="0" anchor="ctr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サンプル商品とエントリー商品申込書を</a:t>
            </a:r>
            <a:r>
              <a:rPr lang="en-US" altLang="ja-JP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部発送</a:t>
            </a:r>
            <a:endParaRPr lang="en-US" altLang="ja-JP" sz="10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350429" y="909882"/>
            <a:ext cx="432759" cy="2531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選定会直前</a:t>
            </a:r>
            <a:endParaRPr kumimoji="1" lang="ja-JP" altLang="en-US" sz="10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300849" y="909882"/>
            <a:ext cx="731405" cy="2531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9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月～</a:t>
            </a:r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11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月</a:t>
            </a:r>
            <a:endParaRPr kumimoji="1" lang="ja-JP" altLang="en-US" sz="10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852569" y="1275080"/>
            <a:ext cx="360000" cy="2412000"/>
          </a:xfrm>
          <a:prstGeom prst="rect">
            <a:avLst/>
          </a:prstGeom>
          <a:noFill/>
        </p:spPr>
        <p:txBody>
          <a:bodyPr vert="eaVert" wrap="square" rtlCol="0" anchor="ctr">
            <a:noAutofit/>
          </a:bodyPr>
          <a:lstStyle/>
          <a:p>
            <a:pPr algn="just"/>
            <a:r>
              <a:rPr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取扱い可否の確定ならびに通知</a:t>
            </a:r>
          </a:p>
        </p:txBody>
      </p:sp>
      <p:sp>
        <p:nvSpPr>
          <p:cNvPr id="52" name="二等辺三角形 51"/>
          <p:cNvSpPr/>
          <p:nvPr/>
        </p:nvSpPr>
        <p:spPr>
          <a:xfrm rot="5400000">
            <a:off x="4924179" y="2416334"/>
            <a:ext cx="231685" cy="13875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rtlCol="0" anchor="ctr">
            <a:noAutofit/>
          </a:bodyPr>
          <a:lstStyle/>
          <a:p>
            <a:pPr algn="ctr"/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二等辺三角形 53"/>
          <p:cNvSpPr/>
          <p:nvPr/>
        </p:nvSpPr>
        <p:spPr>
          <a:xfrm rot="5400000">
            <a:off x="2592962" y="2416337"/>
            <a:ext cx="231685" cy="13875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rtlCol="0" anchor="ctr">
            <a:noAutofit/>
          </a:bodyPr>
          <a:lstStyle/>
          <a:p>
            <a:pPr algn="ctr"/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二等辺三角形 54"/>
          <p:cNvSpPr/>
          <p:nvPr/>
        </p:nvSpPr>
        <p:spPr>
          <a:xfrm rot="5400000">
            <a:off x="1861150" y="2416336"/>
            <a:ext cx="231685" cy="13875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rtlCol="0" anchor="ctr">
            <a:noAutofit/>
          </a:bodyPr>
          <a:lstStyle/>
          <a:p>
            <a:pPr algn="ctr"/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C799EFB0-5457-4AB6-A8C1-8A5F36FAA510}"/>
              </a:ext>
            </a:extLst>
          </p:cNvPr>
          <p:cNvSpPr/>
          <p:nvPr/>
        </p:nvSpPr>
        <p:spPr>
          <a:xfrm rot="5400000">
            <a:off x="999430" y="2406667"/>
            <a:ext cx="231685" cy="13875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rtlCol="0" anchor="ctr">
            <a:noAutofit/>
          </a:bodyPr>
          <a:lstStyle/>
          <a:p>
            <a:pPr algn="ctr"/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4929E822-11A2-45A6-9BD1-D4FEB8CB3A7D}"/>
              </a:ext>
            </a:extLst>
          </p:cNvPr>
          <p:cNvSpPr txBox="1"/>
          <p:nvPr/>
        </p:nvSpPr>
        <p:spPr>
          <a:xfrm>
            <a:off x="421099" y="863735"/>
            <a:ext cx="432759" cy="2531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7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月</a:t>
            </a:r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13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日～</a:t>
            </a:r>
            <a:endParaRPr lang="en-US" altLang="ja-JP" sz="1000" dirty="0">
              <a:latin typeface="HGSｺﾞｼｯｸM" pitchFamily="50" charset="-128"/>
              <a:ea typeface="HGSｺﾞｼｯｸM" pitchFamily="50" charset="-128"/>
            </a:endParaRPr>
          </a:p>
          <a:p>
            <a:pPr algn="ctr"/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8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月</a:t>
            </a:r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20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日</a:t>
            </a:r>
            <a:endParaRPr kumimoji="1" lang="ja-JP" altLang="en-US" sz="10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53" name="角丸四角形 37">
            <a:extLst>
              <a:ext uri="{FF2B5EF4-FFF2-40B4-BE49-F238E27FC236}">
                <a16:creationId xmlns:a16="http://schemas.microsoft.com/office/drawing/2014/main" id="{ADF316BF-65AB-422E-8CE3-CFAD946B8EF9}"/>
              </a:ext>
            </a:extLst>
          </p:cNvPr>
          <p:cNvSpPr/>
          <p:nvPr/>
        </p:nvSpPr>
        <p:spPr>
          <a:xfrm>
            <a:off x="2156683" y="1242272"/>
            <a:ext cx="331200" cy="2480400"/>
          </a:xfrm>
          <a:prstGeom prst="roundRect">
            <a:avLst>
              <a:gd name="adj" fmla="val 20198"/>
            </a:avLst>
          </a:prstGeom>
          <a:noFill/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rtlCol="0" anchor="ctr">
            <a:noAutofit/>
          </a:bodyPr>
          <a:lstStyle/>
          <a:p>
            <a:endParaRPr kumimoji="1"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0F4EB925-E481-42E5-B38B-8369A2CDB9C3}"/>
              </a:ext>
            </a:extLst>
          </p:cNvPr>
          <p:cNvSpPr txBox="1"/>
          <p:nvPr/>
        </p:nvSpPr>
        <p:spPr>
          <a:xfrm>
            <a:off x="3754841" y="1278900"/>
            <a:ext cx="432000" cy="2412000"/>
          </a:xfrm>
          <a:prstGeom prst="rect">
            <a:avLst/>
          </a:prstGeom>
          <a:noFill/>
        </p:spPr>
        <p:txBody>
          <a:bodyPr vert="eaVert" wrap="square" rtlCol="0" anchor="ctr">
            <a:noAutofit/>
          </a:bodyPr>
          <a:lstStyle/>
          <a:p>
            <a:pPr algn="just"/>
            <a:r>
              <a:rPr lang="ja-JP" altLang="ja-JP" sz="10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BA8F5F6E-19D6-4C12-939B-122E6E10FE5A}"/>
              </a:ext>
            </a:extLst>
          </p:cNvPr>
          <p:cNvSpPr txBox="1"/>
          <p:nvPr/>
        </p:nvSpPr>
        <p:spPr>
          <a:xfrm>
            <a:off x="4478360" y="1252220"/>
            <a:ext cx="360000" cy="2412000"/>
          </a:xfrm>
          <a:prstGeom prst="rect">
            <a:avLst/>
          </a:prstGeom>
          <a:noFill/>
        </p:spPr>
        <p:txBody>
          <a:bodyPr vert="wordArtVertRtl" wrap="square" rtlCol="0" anchor="ctr">
            <a:noAutofit/>
          </a:bodyPr>
          <a:lstStyle/>
          <a:p>
            <a:pPr algn="just"/>
            <a:r>
              <a:rPr lang="en-US" altLang="ja-JP" sz="10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SNS</a:t>
            </a:r>
            <a:r>
              <a:rPr lang="ja-JP" altLang="en-US" sz="10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活用</a:t>
            </a:r>
            <a:r>
              <a:rPr lang="ja-JP" altLang="ja-JP" sz="10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セミナーへの参加　</a:t>
            </a:r>
            <a:endParaRPr lang="ja-JP" altLang="en-US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角丸四角形 37">
            <a:extLst>
              <a:ext uri="{FF2B5EF4-FFF2-40B4-BE49-F238E27FC236}">
                <a16:creationId xmlns:a16="http://schemas.microsoft.com/office/drawing/2014/main" id="{C41E324E-731A-4C18-808E-F346631D388F}"/>
              </a:ext>
            </a:extLst>
          </p:cNvPr>
          <p:cNvSpPr/>
          <p:nvPr/>
        </p:nvSpPr>
        <p:spPr>
          <a:xfrm>
            <a:off x="3805241" y="1246092"/>
            <a:ext cx="331200" cy="2480400"/>
          </a:xfrm>
          <a:prstGeom prst="roundRect">
            <a:avLst>
              <a:gd name="adj" fmla="val 20198"/>
            </a:avLst>
          </a:prstGeom>
          <a:noFill/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rtlCol="0" anchor="ctr">
            <a:noAutofit/>
          </a:bodyPr>
          <a:lstStyle/>
          <a:p>
            <a:endParaRPr kumimoji="1"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3" name="角丸四角形 37">
            <a:extLst>
              <a:ext uri="{FF2B5EF4-FFF2-40B4-BE49-F238E27FC236}">
                <a16:creationId xmlns:a16="http://schemas.microsoft.com/office/drawing/2014/main" id="{F386CEB9-02D4-4AC9-8DA3-225FC4C4F3C2}"/>
              </a:ext>
            </a:extLst>
          </p:cNvPr>
          <p:cNvSpPr/>
          <p:nvPr/>
        </p:nvSpPr>
        <p:spPr>
          <a:xfrm>
            <a:off x="4500952" y="1242272"/>
            <a:ext cx="331200" cy="2480400"/>
          </a:xfrm>
          <a:prstGeom prst="roundRect">
            <a:avLst>
              <a:gd name="adj" fmla="val 20198"/>
            </a:avLst>
          </a:prstGeom>
          <a:noFill/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rtlCol="0" anchor="ctr">
            <a:noAutofit/>
          </a:bodyPr>
          <a:lstStyle/>
          <a:p>
            <a:endParaRPr kumimoji="1"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9543245A-F1D9-4DF1-A379-3800FDD61D6D}"/>
              </a:ext>
            </a:extLst>
          </p:cNvPr>
          <p:cNvSpPr txBox="1"/>
          <p:nvPr/>
        </p:nvSpPr>
        <p:spPr>
          <a:xfrm>
            <a:off x="3779373" y="1247524"/>
            <a:ext cx="367216" cy="2225351"/>
          </a:xfrm>
          <a:prstGeom prst="rect">
            <a:avLst/>
          </a:prstGeom>
          <a:noFill/>
        </p:spPr>
        <p:txBody>
          <a:bodyPr vert="wordArtVertRtl" wrap="square">
            <a:spAutoFit/>
          </a:bodyPr>
          <a:lstStyle/>
          <a:p>
            <a:r>
              <a:rPr lang="ja-JP" altLang="en-US" sz="1000" b="1" dirty="0"/>
              <a:t>撮影用商品の納品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CD4112C5-84CF-4A5B-B388-316FD1985E16}"/>
              </a:ext>
            </a:extLst>
          </p:cNvPr>
          <p:cNvSpPr txBox="1"/>
          <p:nvPr/>
        </p:nvSpPr>
        <p:spPr>
          <a:xfrm>
            <a:off x="5193861" y="1262258"/>
            <a:ext cx="521105" cy="2412000"/>
          </a:xfrm>
          <a:prstGeom prst="rect">
            <a:avLst/>
          </a:prstGeom>
          <a:noFill/>
        </p:spPr>
        <p:txBody>
          <a:bodyPr vert="wordArtVertRtl" wrap="square">
            <a:spAutoFit/>
          </a:bodyPr>
          <a:lstStyle/>
          <a:p>
            <a:r>
              <a:rPr lang="ja-JP" altLang="ja-JP" sz="10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大丸松坂屋オンライン特設ページにて販売開始　</a:t>
            </a:r>
            <a:endParaRPr lang="ja-JP" altLang="en-US" sz="1000" b="1" dirty="0"/>
          </a:p>
        </p:txBody>
      </p:sp>
      <p:sp>
        <p:nvSpPr>
          <p:cNvPr id="70" name="二等辺三角形 69">
            <a:extLst>
              <a:ext uri="{FF2B5EF4-FFF2-40B4-BE49-F238E27FC236}">
                <a16:creationId xmlns:a16="http://schemas.microsoft.com/office/drawing/2014/main" id="{455AC769-4809-458A-B178-FA2ED57D9106}"/>
              </a:ext>
            </a:extLst>
          </p:cNvPr>
          <p:cNvSpPr/>
          <p:nvPr/>
        </p:nvSpPr>
        <p:spPr>
          <a:xfrm rot="5400000">
            <a:off x="4226880" y="2416334"/>
            <a:ext cx="231685" cy="13875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rtlCol="0" anchor="ctr">
            <a:noAutofit/>
          </a:bodyPr>
          <a:lstStyle/>
          <a:p>
            <a:pPr algn="ctr"/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DDF40433-D75C-4BCE-A3AD-54ED95F2D50D}"/>
              </a:ext>
            </a:extLst>
          </p:cNvPr>
          <p:cNvSpPr txBox="1"/>
          <p:nvPr/>
        </p:nvSpPr>
        <p:spPr>
          <a:xfrm>
            <a:off x="5123546" y="824149"/>
            <a:ext cx="731405" cy="2531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10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月</a:t>
            </a:r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31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日～</a:t>
            </a:r>
            <a:endParaRPr lang="en-US" altLang="ja-JP" sz="1000" dirty="0">
              <a:latin typeface="HGSｺﾞｼｯｸM" pitchFamily="50" charset="-128"/>
              <a:ea typeface="HGSｺﾞｼｯｸM" pitchFamily="50" charset="-128"/>
            </a:endParaRPr>
          </a:p>
          <a:p>
            <a:pPr algn="ctr"/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12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月</a:t>
            </a:r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23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日</a:t>
            </a:r>
            <a:endParaRPr kumimoji="1" lang="ja-JP" altLang="en-US" sz="10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E55EE6D5-9CFA-4472-9924-9DC2E9E2CCAD}"/>
              </a:ext>
            </a:extLst>
          </p:cNvPr>
          <p:cNvSpPr txBox="1"/>
          <p:nvPr/>
        </p:nvSpPr>
        <p:spPr>
          <a:xfrm>
            <a:off x="306248" y="6560248"/>
            <a:ext cx="34575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12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・食品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5EE7CBC4-70CF-45B4-AD40-852F32F282E9}"/>
              </a:ext>
            </a:extLst>
          </p:cNvPr>
          <p:cNvSpPr txBox="1"/>
          <p:nvPr/>
        </p:nvSpPr>
        <p:spPr>
          <a:xfrm>
            <a:off x="508961" y="6773371"/>
            <a:ext cx="42435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</a:t>
            </a:r>
            <a:r>
              <a:rPr lang="ja-JP" altLang="ja-JP" sz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次産品（果物・野菜、魚介・水産品、肉類・卵、米など）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6DD28AB0-B995-4374-B280-7A9A50239E75}"/>
              </a:ext>
            </a:extLst>
          </p:cNvPr>
          <p:cNvSpPr txBox="1"/>
          <p:nvPr/>
        </p:nvSpPr>
        <p:spPr>
          <a:xfrm>
            <a:off x="512301" y="6981342"/>
            <a:ext cx="427704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加工品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ja-JP" altLang="ja-JP" sz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（加工食品、調味料、スイーツ、飲料・酒類など）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8DD5C340-659A-43D3-987D-DFC9EAA3067F}"/>
              </a:ext>
            </a:extLst>
          </p:cNvPr>
          <p:cNvSpPr txBox="1"/>
          <p:nvPr/>
        </p:nvSpPr>
        <p:spPr>
          <a:xfrm>
            <a:off x="306248" y="7242489"/>
            <a:ext cx="88849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1200" b="1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・非食品</a:t>
            </a:r>
            <a:endParaRPr lang="ja-JP" altLang="en-US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C8EAC230-7F48-43EF-9C01-2491F4287D72}"/>
              </a:ext>
            </a:extLst>
          </p:cNvPr>
          <p:cNvSpPr txBox="1"/>
          <p:nvPr/>
        </p:nvSpPr>
        <p:spPr>
          <a:xfrm>
            <a:off x="108016" y="7438839"/>
            <a:ext cx="519507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00050" algn="just"/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衣料品、服飾雑貨、テーブルウェア、キッチン用品、その他雑貨等</a:t>
            </a: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9595FF74-AFF4-416D-BAC1-42BC77939458}"/>
              </a:ext>
            </a:extLst>
          </p:cNvPr>
          <p:cNvSpPr txBox="1"/>
          <p:nvPr/>
        </p:nvSpPr>
        <p:spPr>
          <a:xfrm>
            <a:off x="177783" y="7714408"/>
            <a:ext cx="34607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12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◆</a:t>
            </a:r>
            <a:r>
              <a:rPr lang="ja-JP" altLang="en-US" sz="12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申込</a:t>
            </a:r>
            <a:r>
              <a:rPr lang="ja-JP" altLang="ja-JP" sz="12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費</a:t>
            </a:r>
            <a:r>
              <a:rPr lang="ja-JP" altLang="en-US" sz="12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用</a:t>
            </a:r>
            <a:r>
              <a:rPr lang="ja-JP" altLang="ja-JP" sz="12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無料</a:t>
            </a: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DA6E3580-1E37-4A1C-BC50-692E2D2FD3F5}"/>
              </a:ext>
            </a:extLst>
          </p:cNvPr>
          <p:cNvSpPr txBox="1"/>
          <p:nvPr/>
        </p:nvSpPr>
        <p:spPr>
          <a:xfrm>
            <a:off x="173566" y="7998581"/>
            <a:ext cx="528743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1200" b="1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◆募集商品数：</a:t>
            </a:r>
            <a:r>
              <a:rPr lang="ja-JP" altLang="en-US" sz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最大</a:t>
            </a:r>
            <a:r>
              <a:rPr lang="en-US" altLang="ja-JP" sz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200</a:t>
            </a:r>
            <a:r>
              <a:rPr lang="ja-JP" altLang="ja-JP" sz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商品（先着</a:t>
            </a:r>
            <a:r>
              <a:rPr lang="ja-JP" altLang="en-US" sz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順</a:t>
            </a:r>
            <a:r>
              <a:rPr lang="ja-JP" altLang="ja-JP" sz="1200" spc="-3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）、</a:t>
            </a:r>
            <a:r>
              <a:rPr lang="en-US" altLang="ja-JP" sz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</a:t>
            </a:r>
            <a:r>
              <a:rPr lang="ja-JP" altLang="ja-JP" sz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社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につき</a:t>
            </a:r>
            <a:r>
              <a:rPr lang="en-US" altLang="ja-JP" sz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</a:t>
            </a:r>
            <a:r>
              <a:rPr lang="ja-JP" altLang="ja-JP" sz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商品まで</a:t>
            </a:r>
            <a:r>
              <a:rPr lang="ja-JP" altLang="en-US" sz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エントリー可</a:t>
            </a:r>
            <a:endParaRPr lang="en-US" altLang="ja-JP" sz="12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65F9D857-63A6-4345-A5BC-B9A9A7A1AEE2}"/>
              </a:ext>
            </a:extLst>
          </p:cNvPr>
          <p:cNvSpPr txBox="1"/>
          <p:nvPr/>
        </p:nvSpPr>
        <p:spPr>
          <a:xfrm>
            <a:off x="173567" y="4364277"/>
            <a:ext cx="51482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12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◆実施名称：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大丸松坂屋</a:t>
            </a:r>
            <a:r>
              <a:rPr lang="ja-JP" altLang="en-US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オンラインショッピング事業</a:t>
            </a:r>
            <a:endParaRPr lang="ja-JP" altLang="ja-JP" sz="12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9B59AC55-06FD-4815-9854-E5F64C32BD43}"/>
              </a:ext>
            </a:extLst>
          </p:cNvPr>
          <p:cNvSpPr txBox="1"/>
          <p:nvPr/>
        </p:nvSpPr>
        <p:spPr>
          <a:xfrm>
            <a:off x="170320" y="4637800"/>
            <a:ext cx="34575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12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◆主催：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全国商工会連合会</a:t>
            </a: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69A48266-2B81-409F-ACCC-2476D7CDA60C}"/>
              </a:ext>
            </a:extLst>
          </p:cNvPr>
          <p:cNvSpPr txBox="1"/>
          <p:nvPr/>
        </p:nvSpPr>
        <p:spPr>
          <a:xfrm>
            <a:off x="170320" y="4927424"/>
            <a:ext cx="583406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12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◆販売期間：</a:t>
            </a:r>
            <a:r>
              <a:rPr lang="en-US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2021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年</a:t>
            </a:r>
            <a:r>
              <a:rPr lang="en-US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10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月</a:t>
            </a:r>
            <a:r>
              <a:rPr lang="en-US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31</a:t>
            </a:r>
            <a:r>
              <a:rPr lang="ja-JP" altLang="ja-JP" sz="1200" kern="100" spc="-3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日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</a:t>
            </a:r>
            <a:r>
              <a:rPr lang="ja-JP" altLang="en-US" sz="1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日</a:t>
            </a:r>
            <a:r>
              <a:rPr lang="ja-JP" altLang="ja-JP" sz="1200" kern="100" spc="-3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～</a:t>
            </a:r>
            <a:r>
              <a:rPr lang="en-US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12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月</a:t>
            </a:r>
            <a:r>
              <a:rPr lang="en-US" altLang="ja-JP" sz="1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23</a:t>
            </a:r>
            <a:r>
              <a:rPr lang="ja-JP" altLang="ja-JP" sz="1200" kern="100" spc="-3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日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</a:t>
            </a:r>
            <a:r>
              <a:rPr lang="ja-JP" altLang="en-US" sz="1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木</a:t>
            </a:r>
            <a:r>
              <a:rPr lang="ja-JP" altLang="en-US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endParaRPr lang="en-US" altLang="ja-JP" sz="12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endParaRPr lang="ja-JP" altLang="en-US" dirty="0"/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B3E6D4EA-0270-45FC-B768-4D32DE46E352}"/>
              </a:ext>
            </a:extLst>
          </p:cNvPr>
          <p:cNvSpPr txBox="1"/>
          <p:nvPr/>
        </p:nvSpPr>
        <p:spPr>
          <a:xfrm>
            <a:off x="170320" y="5200068"/>
            <a:ext cx="48434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12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◆募集期間：</a:t>
            </a:r>
            <a:r>
              <a:rPr lang="en-US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2021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年</a:t>
            </a:r>
            <a:r>
              <a:rPr lang="en-US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7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月</a:t>
            </a:r>
            <a:r>
              <a:rPr lang="en-US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13</a:t>
            </a:r>
            <a:r>
              <a:rPr lang="ja-JP" altLang="ja-JP" sz="1200" kern="100" spc="-3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日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（火</a:t>
            </a:r>
            <a:r>
              <a:rPr lang="ja-JP" altLang="ja-JP" sz="1200" kern="100" spc="-3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～</a:t>
            </a:r>
            <a:r>
              <a:rPr lang="en-US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8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月</a:t>
            </a:r>
            <a:r>
              <a:rPr lang="en-US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20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日（金</a:t>
            </a:r>
            <a:r>
              <a:rPr lang="ja-JP" altLang="ja-JP" sz="1200" kern="100" spc="-3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r>
              <a:rPr lang="en-US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17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lang="en-US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00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まで</a:t>
            </a: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BD43DA17-B800-432A-8B67-0183358C17BE}"/>
              </a:ext>
            </a:extLst>
          </p:cNvPr>
          <p:cNvSpPr txBox="1"/>
          <p:nvPr/>
        </p:nvSpPr>
        <p:spPr>
          <a:xfrm>
            <a:off x="165033" y="5473591"/>
            <a:ext cx="385962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12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◆エントリー対象者：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全国の中小・小規模事業者</a:t>
            </a: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ECB23280-733C-43D6-A4A7-3E6DDA590F78}"/>
              </a:ext>
            </a:extLst>
          </p:cNvPr>
          <p:cNvSpPr txBox="1"/>
          <p:nvPr/>
        </p:nvSpPr>
        <p:spPr>
          <a:xfrm>
            <a:off x="173567" y="5774772"/>
            <a:ext cx="659299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12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◆商品</a:t>
            </a:r>
            <a:r>
              <a:rPr lang="ja-JP" altLang="en-US" sz="12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対象</a:t>
            </a:r>
            <a:endParaRPr lang="en-US" altLang="ja-JP" sz="12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2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</a:t>
            </a:r>
            <a:r>
              <a:rPr lang="ja-JP" altLang="ja-JP" sz="12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「ギフト」</a:t>
            </a:r>
            <a:r>
              <a:rPr lang="ja-JP" altLang="en-US" sz="12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をテーマ</a:t>
            </a:r>
            <a:r>
              <a:rPr lang="ja-JP" altLang="ja-JP" sz="12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とした本事業専用の</a:t>
            </a:r>
            <a:r>
              <a:rPr lang="ja-JP" altLang="en-US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特設ページ上にて</a:t>
            </a:r>
            <a:r>
              <a:rPr lang="ja-JP" altLang="ja-JP" sz="12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販売</a:t>
            </a:r>
            <a:r>
              <a:rPr lang="ja-JP" altLang="en-US" sz="12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を行う</a:t>
            </a:r>
            <a:r>
              <a:rPr lang="ja-JP" altLang="en-US" sz="12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ため</a:t>
            </a:r>
            <a:r>
              <a:rPr lang="ja-JP" altLang="ja-JP" sz="12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</a:t>
            </a:r>
            <a:endParaRPr lang="en-US" altLang="ja-JP" sz="1200" kern="10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2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ギフト仕様</a:t>
            </a:r>
            <a:r>
              <a:rPr lang="ja-JP" altLang="en-US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のセット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商品</a:t>
            </a:r>
            <a:r>
              <a:rPr lang="ja-JP" altLang="en-US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お申し込み</a:t>
            </a:r>
            <a:r>
              <a:rPr lang="ja-JP" altLang="en-US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いただ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く必要がございます。</a:t>
            </a:r>
            <a:endParaRPr lang="en-US" altLang="ja-JP" sz="12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200" kern="100" spc="-15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    </a:t>
            </a:r>
            <a:r>
              <a:rPr lang="ja-JP" altLang="ja-JP" sz="1200" kern="100" spc="-15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なお、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販売価格は</a:t>
            </a:r>
            <a:r>
              <a:rPr lang="en-US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3,240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円以上（送料込、税込）で設定をお願いいたします。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655B811E-CAA1-43A4-A82C-28B3C8C8A36A}"/>
              </a:ext>
            </a:extLst>
          </p:cNvPr>
          <p:cNvSpPr txBox="1"/>
          <p:nvPr/>
        </p:nvSpPr>
        <p:spPr>
          <a:xfrm>
            <a:off x="336728" y="8275134"/>
            <a:ext cx="345948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1200" b="1" kern="100" dirty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出品に関するお問い合わせやご相談窓口</a:t>
            </a:r>
            <a:endParaRPr lang="ja-JP" altLang="ja-JP" sz="12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561857FB-C053-4847-B101-0FB80DBD9154}"/>
              </a:ext>
            </a:extLst>
          </p:cNvPr>
          <p:cNvSpPr txBox="1"/>
          <p:nvPr/>
        </p:nvSpPr>
        <p:spPr>
          <a:xfrm>
            <a:off x="348916" y="8552133"/>
            <a:ext cx="406318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12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大丸松坂屋オンラインショッピング事業</a:t>
            </a:r>
            <a:r>
              <a:rPr lang="ja-JP" altLang="ja-JP" sz="12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運営事務局</a:t>
            </a: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D1062A36-6CAA-43A6-B435-F3024C7BE758}"/>
              </a:ext>
            </a:extLst>
          </p:cNvPr>
          <p:cNvSpPr txBox="1"/>
          <p:nvPr/>
        </p:nvSpPr>
        <p:spPr>
          <a:xfrm>
            <a:off x="342359" y="8794446"/>
            <a:ext cx="34575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12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担当：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浜田、山田</a:t>
            </a:r>
            <a:r>
              <a:rPr lang="ja-JP" altLang="en-US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、服部、遠藤</a:t>
            </a:r>
            <a:endParaRPr lang="ja-JP" altLang="ja-JP" sz="12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86AF7E3D-70A6-4558-9688-C213569B3AD6}"/>
              </a:ext>
            </a:extLst>
          </p:cNvPr>
          <p:cNvSpPr txBox="1"/>
          <p:nvPr/>
        </p:nvSpPr>
        <p:spPr>
          <a:xfrm>
            <a:off x="358440" y="9037328"/>
            <a:ext cx="633953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sz="12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TEL:</a:t>
            </a:r>
            <a:r>
              <a:rPr lang="en-US" altLang="ja-JP" sz="1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080-9665-1040 </a:t>
            </a:r>
            <a:r>
              <a:rPr lang="en-US" altLang="ja-JP" sz="12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FAX</a:t>
            </a:r>
            <a:r>
              <a:rPr lang="ja-JP" altLang="ja-JP" sz="12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lang="en-US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03-3701-8062</a:t>
            </a:r>
            <a:endParaRPr lang="ja-JP" altLang="ja-JP" sz="12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A25D41D4-EF6A-41F8-BA8B-23B3D14796DC}"/>
              </a:ext>
            </a:extLst>
          </p:cNvPr>
          <p:cNvSpPr txBox="1"/>
          <p:nvPr/>
        </p:nvSpPr>
        <p:spPr>
          <a:xfrm>
            <a:off x="3103365" y="9037328"/>
            <a:ext cx="34575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sz="1200" b="1" kern="10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E-mail:</a:t>
            </a:r>
            <a:r>
              <a:rPr lang="en-US" altLang="ja-JP" sz="1200" kern="10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ec</a:t>
            </a:r>
            <a:r>
              <a:rPr lang="en-US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@jaga.co.jp</a:t>
            </a:r>
            <a:endParaRPr lang="ja-JP" altLang="ja-JP" sz="12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1F8492A1-8F62-4B97-B4E6-F982F36DE9C9}"/>
              </a:ext>
            </a:extLst>
          </p:cNvPr>
          <p:cNvSpPr/>
          <p:nvPr/>
        </p:nvSpPr>
        <p:spPr>
          <a:xfrm>
            <a:off x="421099" y="6608266"/>
            <a:ext cx="5927940" cy="19926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43CD3F75-3A91-4D68-8D41-7FE5774BC127}"/>
              </a:ext>
            </a:extLst>
          </p:cNvPr>
          <p:cNvSpPr/>
          <p:nvPr/>
        </p:nvSpPr>
        <p:spPr>
          <a:xfrm>
            <a:off x="421099" y="7286138"/>
            <a:ext cx="5936654" cy="19926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7A6ED8C-63C9-4E50-A6FD-674A5368C74A}"/>
              </a:ext>
            </a:extLst>
          </p:cNvPr>
          <p:cNvSpPr txBox="1"/>
          <p:nvPr/>
        </p:nvSpPr>
        <p:spPr>
          <a:xfrm>
            <a:off x="3069390" y="903771"/>
            <a:ext cx="731405" cy="2531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9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月上旬～中旬</a:t>
            </a:r>
            <a:endParaRPr kumimoji="1" lang="ja-JP" altLang="en-US" sz="10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0F4EB925-E481-42E5-B38B-8369A2CDB9C3}"/>
              </a:ext>
            </a:extLst>
          </p:cNvPr>
          <p:cNvSpPr txBox="1"/>
          <p:nvPr/>
        </p:nvSpPr>
        <p:spPr>
          <a:xfrm>
            <a:off x="3387664" y="1286347"/>
            <a:ext cx="432000" cy="2412000"/>
          </a:xfrm>
          <a:prstGeom prst="rect">
            <a:avLst/>
          </a:prstGeom>
          <a:noFill/>
        </p:spPr>
        <p:txBody>
          <a:bodyPr vert="eaVert" wrap="square" rtlCol="0" anchor="ctr">
            <a:noAutofit/>
          </a:bodyPr>
          <a:lstStyle/>
          <a:p>
            <a:pPr algn="just"/>
            <a:r>
              <a:rPr lang="ja-JP" altLang="ja-JP" sz="10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角丸四角形 37">
            <a:extLst>
              <a:ext uri="{FF2B5EF4-FFF2-40B4-BE49-F238E27FC236}">
                <a16:creationId xmlns:a16="http://schemas.microsoft.com/office/drawing/2014/main" id="{C41E324E-731A-4C18-808E-F346631D388F}"/>
              </a:ext>
            </a:extLst>
          </p:cNvPr>
          <p:cNvSpPr/>
          <p:nvPr/>
        </p:nvSpPr>
        <p:spPr>
          <a:xfrm>
            <a:off x="3262969" y="1253539"/>
            <a:ext cx="506295" cy="2480400"/>
          </a:xfrm>
          <a:prstGeom prst="roundRect">
            <a:avLst>
              <a:gd name="adj" fmla="val 20198"/>
            </a:avLst>
          </a:prstGeom>
          <a:noFill/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rtlCol="0" anchor="ctr">
            <a:noAutofit/>
          </a:bodyPr>
          <a:lstStyle/>
          <a:p>
            <a:endParaRPr kumimoji="1"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9543245A-F1D9-4DF1-A379-3800FDD61D6D}"/>
              </a:ext>
            </a:extLst>
          </p:cNvPr>
          <p:cNvSpPr txBox="1"/>
          <p:nvPr/>
        </p:nvSpPr>
        <p:spPr>
          <a:xfrm>
            <a:off x="3216630" y="1262258"/>
            <a:ext cx="516808" cy="2453672"/>
          </a:xfrm>
          <a:prstGeom prst="rect">
            <a:avLst/>
          </a:prstGeom>
          <a:noFill/>
        </p:spPr>
        <p:txBody>
          <a:bodyPr vert="wordArtVertRtl" wrap="square">
            <a:spAutoFit/>
          </a:bodyPr>
          <a:lstStyle/>
          <a:p>
            <a:r>
              <a:rPr lang="ja-JP" altLang="en-US" sz="1000" b="1" dirty="0"/>
              <a:t>仕様の確定・仕様書提出・契約書締結など掲載準備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32875E2E-D76F-49DD-A3CF-896DB9344B6B}"/>
              </a:ext>
            </a:extLst>
          </p:cNvPr>
          <p:cNvSpPr txBox="1"/>
          <p:nvPr/>
        </p:nvSpPr>
        <p:spPr>
          <a:xfrm>
            <a:off x="0" y="9280421"/>
            <a:ext cx="47893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土日祝祭日を除く 月曜日～金曜日の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18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まで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0526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3116</TotalTime>
  <Words>828</Words>
  <Application>Microsoft Office PowerPoint</Application>
  <PresentationFormat>A4 210 x 297 mm</PresentationFormat>
  <Paragraphs>71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HGSｺﾞｼｯｸM</vt:lpstr>
      <vt:lpstr>Meiryo UI</vt:lpstr>
      <vt:lpstr>ＭＳ Ｐゴシック</vt:lpstr>
      <vt:lpstr>ＭＳ ゴシック</vt:lpstr>
      <vt:lpstr>メイリオ</vt:lpstr>
      <vt:lpstr>游ゴシック</vt:lpstr>
      <vt:lpstr>游明朝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tomita</dc:creator>
  <cp:lastModifiedBy>TOBA YASUAKI</cp:lastModifiedBy>
  <cp:revision>153</cp:revision>
  <cp:lastPrinted>2021-07-12T10:31:08Z</cp:lastPrinted>
  <dcterms:created xsi:type="dcterms:W3CDTF">2016-08-15T00:28:41Z</dcterms:created>
  <dcterms:modified xsi:type="dcterms:W3CDTF">2021-07-13T06:22:20Z</dcterms:modified>
</cp:coreProperties>
</file>